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0ff91df9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0ff91df9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0ff91df9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0ff91df9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0ff91df9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0ff91df9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0ff91df9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0ff91df9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0ff91df9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0ff91df9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0ff91df9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0ff91df9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0ff91df9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0ff91df9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10c85aad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10c85aad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0ff91df9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0ff91df9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0ff91df9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0ff91df9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0ff91df9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0ff91df9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0ff91df9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40ff91df9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0ff91df9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0ff91df9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10c85aad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10c85aad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10c85aad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10c85aad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0ff91df9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0ff91df9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40ff91df9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40ff91df9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40ff91df9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40ff91df9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40ff91df9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40ff91df9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0ff91d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0ff91df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0ff91df9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0ff91df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0ff91df9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0ff91df9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6200" y="744575"/>
            <a:ext cx="47199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Knowledge Management</a:t>
            </a:r>
            <a:endParaRPr/>
          </a:p>
        </p:txBody>
      </p:sp>
      <p:sp>
        <p:nvSpPr>
          <p:cNvPr id="55" name="Google Shape;55;p13"/>
          <p:cNvSpPr txBox="1"/>
          <p:nvPr>
            <p:ph idx="1" type="subTitle"/>
          </p:nvPr>
        </p:nvSpPr>
        <p:spPr>
          <a:xfrm>
            <a:off x="0" y="2834125"/>
            <a:ext cx="47199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solidFill>
                  <a:schemeClr val="accent4"/>
                </a:solidFill>
              </a:rPr>
              <a:t>When vector search alone</a:t>
            </a:r>
            <a:endParaRPr>
              <a:solidFill>
                <a:schemeClr val="accent4"/>
              </a:solidFill>
            </a:endParaRPr>
          </a:p>
          <a:p>
            <a:pPr indent="0" lvl="0" marL="0" rtl="0" algn="ctr">
              <a:spcBef>
                <a:spcPts val="0"/>
              </a:spcBef>
              <a:spcAft>
                <a:spcPts val="0"/>
              </a:spcAft>
              <a:buNone/>
            </a:pPr>
            <a:r>
              <a:rPr lang="en">
                <a:solidFill>
                  <a:schemeClr val="accent4"/>
                </a:solidFill>
              </a:rPr>
              <a:t>is not enough</a:t>
            </a:r>
            <a:endParaRPr>
              <a:solidFill>
                <a:schemeClr val="accent4"/>
              </a:solidFill>
            </a:endParaRPr>
          </a:p>
        </p:txBody>
      </p:sp>
      <p:pic>
        <p:nvPicPr>
          <p:cNvPr id="56" name="Google Shape;56;p13"/>
          <p:cNvPicPr preferRelativeResize="0"/>
          <p:nvPr/>
        </p:nvPicPr>
        <p:blipFill rotWithShape="1">
          <a:blip r:embed="rId3">
            <a:alphaModFix/>
          </a:blip>
          <a:srcRect b="0" l="6717" r="7268" t="0"/>
          <a:stretch/>
        </p:blipFill>
        <p:spPr>
          <a:xfrm>
            <a:off x="4719746" y="0"/>
            <a:ext cx="442425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 of Truth</a:t>
            </a:r>
            <a:endParaRPr/>
          </a:p>
        </p:txBody>
      </p:sp>
      <p:sp>
        <p:nvSpPr>
          <p:cNvPr id="114" name="Google Shape;114;p22"/>
          <p:cNvSpPr txBox="1"/>
          <p:nvPr>
            <p:ph idx="1" type="body"/>
          </p:nvPr>
        </p:nvSpPr>
        <p:spPr>
          <a:xfrm>
            <a:off x="0" y="1152475"/>
            <a:ext cx="51705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 of Truth refers to the authoritative data source for a particular piece of information, considered the most accurate and reliable reference for that data.</a:t>
            </a:r>
            <a:endParaRPr/>
          </a:p>
          <a:p>
            <a:pPr indent="-317500" lvl="0" marL="457200" rtl="0" algn="l">
              <a:spcBef>
                <a:spcPts val="1200"/>
              </a:spcBef>
              <a:spcAft>
                <a:spcPts val="0"/>
              </a:spcAft>
              <a:buSzPts val="1400"/>
              <a:buAutoNum type="arabicPeriod"/>
            </a:pPr>
            <a:r>
              <a:rPr b="1" lang="en">
                <a:solidFill>
                  <a:schemeClr val="accent4"/>
                </a:solidFill>
              </a:rPr>
              <a:t>Singular Reference: </a:t>
            </a:r>
            <a:r>
              <a:rPr lang="en"/>
              <a:t>Only one authoritative source exists for a specific piece of information.</a:t>
            </a:r>
            <a:endParaRPr/>
          </a:p>
          <a:p>
            <a:pPr indent="-317500" lvl="0" marL="457200" rtl="0" algn="l">
              <a:spcBef>
                <a:spcPts val="0"/>
              </a:spcBef>
              <a:spcAft>
                <a:spcPts val="0"/>
              </a:spcAft>
              <a:buSzPts val="1400"/>
              <a:buAutoNum type="arabicPeriod"/>
            </a:pPr>
            <a:r>
              <a:rPr b="1" lang="en">
                <a:solidFill>
                  <a:schemeClr val="accent4"/>
                </a:solidFill>
              </a:rPr>
              <a:t>Data Integrity: </a:t>
            </a:r>
            <a:r>
              <a:rPr lang="en"/>
              <a:t>Ensures that the data is accurate, consistent, and unaltered.</a:t>
            </a:r>
            <a:endParaRPr/>
          </a:p>
          <a:p>
            <a:pPr indent="-317500" lvl="0" marL="457200" rtl="0" algn="l">
              <a:spcBef>
                <a:spcPts val="0"/>
              </a:spcBef>
              <a:spcAft>
                <a:spcPts val="0"/>
              </a:spcAft>
              <a:buSzPts val="1400"/>
              <a:buAutoNum type="arabicPeriod"/>
            </a:pPr>
            <a:r>
              <a:rPr b="1" lang="en">
                <a:solidFill>
                  <a:schemeClr val="accent4"/>
                </a:solidFill>
              </a:rPr>
              <a:t>Version Control: </a:t>
            </a:r>
            <a:r>
              <a:rPr lang="en"/>
              <a:t>Maintains a record of changes and updates, often to ensure data consistency across systems.</a:t>
            </a:r>
            <a:endParaRPr/>
          </a:p>
          <a:p>
            <a:pPr indent="-317500" lvl="0" marL="457200" rtl="0" algn="l">
              <a:spcBef>
                <a:spcPts val="0"/>
              </a:spcBef>
              <a:spcAft>
                <a:spcPts val="0"/>
              </a:spcAft>
              <a:buSzPts val="1400"/>
              <a:buAutoNum type="arabicPeriod"/>
            </a:pPr>
            <a:r>
              <a:rPr b="1" lang="en">
                <a:solidFill>
                  <a:schemeClr val="accent4"/>
                </a:solidFill>
              </a:rPr>
              <a:t>Accessibility: </a:t>
            </a:r>
            <a:r>
              <a:rPr lang="en"/>
              <a:t>Available to all systems, applications, or users that need the particular piece of information.</a:t>
            </a:r>
            <a:endParaRPr/>
          </a:p>
          <a:p>
            <a:pPr indent="-317500" lvl="0" marL="457200" rtl="0" algn="l">
              <a:spcBef>
                <a:spcPts val="0"/>
              </a:spcBef>
              <a:spcAft>
                <a:spcPts val="0"/>
              </a:spcAft>
              <a:buSzPts val="1400"/>
              <a:buAutoNum type="arabicPeriod"/>
            </a:pPr>
            <a:r>
              <a:rPr b="1" lang="en">
                <a:solidFill>
                  <a:schemeClr val="accent4"/>
                </a:solidFill>
              </a:rPr>
              <a:t>Audit Trail: </a:t>
            </a:r>
            <a:r>
              <a:rPr lang="en"/>
              <a:t>Provides a history of changes, facilitating transparency and accountability.</a:t>
            </a:r>
            <a:endParaRPr/>
          </a:p>
        </p:txBody>
      </p:sp>
      <p:pic>
        <p:nvPicPr>
          <p:cNvPr id="115" name="Google Shape;115;p22"/>
          <p:cNvPicPr preferRelativeResize="0"/>
          <p:nvPr/>
        </p:nvPicPr>
        <p:blipFill rotWithShape="1">
          <a:blip r:embed="rId3">
            <a:alphaModFix/>
          </a:blip>
          <a:srcRect b="50000" l="50221" r="0" t="0"/>
          <a:stretch/>
        </p:blipFill>
        <p:spPr>
          <a:xfrm>
            <a:off x="5286000" y="0"/>
            <a:ext cx="3858001"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Axiomatic Principles</a:t>
            </a:r>
            <a:endParaRPr/>
          </a:p>
        </p:txBody>
      </p:sp>
      <p:sp>
        <p:nvSpPr>
          <p:cNvPr id="121" name="Google Shape;121;p23"/>
          <p:cNvSpPr txBox="1"/>
          <p:nvPr>
            <p:ph idx="1" type="body"/>
          </p:nvPr>
        </p:nvSpPr>
        <p:spPr>
          <a:xfrm>
            <a:off x="0" y="1152475"/>
            <a:ext cx="5204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Axiomatic Principles refer to fundamental statements or propositions that are taken to be self-evidently true, serving as the foundation for logical reasoning or theoretical frameworks.</a:t>
            </a:r>
            <a:endParaRPr/>
          </a:p>
          <a:p>
            <a:pPr indent="-317500" lvl="0" marL="457200" rtl="0" algn="l">
              <a:spcBef>
                <a:spcPts val="1200"/>
              </a:spcBef>
              <a:spcAft>
                <a:spcPts val="0"/>
              </a:spcAft>
              <a:buSzPts val="1400"/>
              <a:buAutoNum type="arabicPeriod"/>
            </a:pPr>
            <a:r>
              <a:rPr b="1" lang="en">
                <a:solidFill>
                  <a:schemeClr val="accent4"/>
                </a:solidFill>
              </a:rPr>
              <a:t>Self-Evidence:</a:t>
            </a:r>
            <a:r>
              <a:rPr lang="en"/>
              <a:t> Assumed to be true without requiring proof, often because they are basic or intuitively understood.</a:t>
            </a:r>
            <a:endParaRPr/>
          </a:p>
          <a:p>
            <a:pPr indent="-317500" lvl="0" marL="457200" rtl="0" algn="l">
              <a:spcBef>
                <a:spcPts val="0"/>
              </a:spcBef>
              <a:spcAft>
                <a:spcPts val="0"/>
              </a:spcAft>
              <a:buSzPts val="1400"/>
              <a:buAutoNum type="arabicPeriod"/>
            </a:pPr>
            <a:r>
              <a:rPr b="1" lang="en">
                <a:solidFill>
                  <a:schemeClr val="accent4"/>
                </a:solidFill>
              </a:rPr>
              <a:t>Universality:</a:t>
            </a:r>
            <a:r>
              <a:rPr lang="en"/>
              <a:t> Applicable across a wide range of scenarios or contexts without exception.</a:t>
            </a:r>
            <a:endParaRPr/>
          </a:p>
          <a:p>
            <a:pPr indent="-317500" lvl="0" marL="457200" rtl="0" algn="l">
              <a:spcBef>
                <a:spcPts val="0"/>
              </a:spcBef>
              <a:spcAft>
                <a:spcPts val="0"/>
              </a:spcAft>
              <a:buSzPts val="1400"/>
              <a:buAutoNum type="arabicPeriod"/>
            </a:pPr>
            <a:r>
              <a:rPr b="1" lang="en">
                <a:solidFill>
                  <a:schemeClr val="accent4"/>
                </a:solidFill>
              </a:rPr>
              <a:t>Consistency:</a:t>
            </a:r>
            <a:r>
              <a:rPr lang="en"/>
              <a:t> Do not contradict other axioms or derived theorems within the same system.</a:t>
            </a:r>
            <a:endParaRPr/>
          </a:p>
          <a:p>
            <a:pPr indent="-317500" lvl="0" marL="457200" rtl="0" algn="l">
              <a:spcBef>
                <a:spcPts val="0"/>
              </a:spcBef>
              <a:spcAft>
                <a:spcPts val="0"/>
              </a:spcAft>
              <a:buSzPts val="1400"/>
              <a:buAutoNum type="arabicPeriod"/>
            </a:pPr>
            <a:r>
              <a:rPr b="1" lang="en">
                <a:solidFill>
                  <a:schemeClr val="accent4"/>
                </a:solidFill>
              </a:rPr>
              <a:t>Simplicity:</a:t>
            </a:r>
            <a:r>
              <a:rPr lang="en"/>
              <a:t> Often stated in the most basic terms to avoid ambiguity and complexity.</a:t>
            </a:r>
            <a:endParaRPr/>
          </a:p>
          <a:p>
            <a:pPr indent="-317500" lvl="0" marL="457200" rtl="0" algn="l">
              <a:spcBef>
                <a:spcPts val="0"/>
              </a:spcBef>
              <a:spcAft>
                <a:spcPts val="0"/>
              </a:spcAft>
              <a:buSzPts val="1400"/>
              <a:buAutoNum type="arabicPeriod"/>
            </a:pPr>
            <a:r>
              <a:rPr b="1" lang="en">
                <a:solidFill>
                  <a:schemeClr val="accent4"/>
                </a:solidFill>
              </a:rPr>
              <a:t>Inferential Basis:</a:t>
            </a:r>
            <a:r>
              <a:rPr lang="en"/>
              <a:t> Serve as starting points for deriving other truths, theorems, or conclusions through logical reasoning.</a:t>
            </a:r>
            <a:endParaRPr/>
          </a:p>
        </p:txBody>
      </p:sp>
      <p:pic>
        <p:nvPicPr>
          <p:cNvPr id="122" name="Google Shape;122;p23"/>
          <p:cNvPicPr preferRelativeResize="0"/>
          <p:nvPr/>
        </p:nvPicPr>
        <p:blipFill rotWithShape="1">
          <a:blip r:embed="rId3">
            <a:alphaModFix/>
          </a:blip>
          <a:srcRect b="50000" l="0" r="50002" t="0"/>
          <a:stretch/>
        </p:blipFill>
        <p:spPr>
          <a:xfrm>
            <a:off x="5268901" y="0"/>
            <a:ext cx="3875102"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Taxonomy</a:t>
            </a:r>
            <a:endParaRPr/>
          </a:p>
        </p:txBody>
      </p:sp>
      <p:sp>
        <p:nvSpPr>
          <p:cNvPr id="128" name="Google Shape;128;p24"/>
          <p:cNvSpPr txBox="1"/>
          <p:nvPr>
            <p:ph idx="1" type="body"/>
          </p:nvPr>
        </p:nvSpPr>
        <p:spPr>
          <a:xfrm>
            <a:off x="0" y="1152475"/>
            <a:ext cx="5279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Taxonomy refers to the hierarchical classification and organization of data into categories and subcategories, often used to structure and manage large datasets.</a:t>
            </a:r>
            <a:endParaRPr/>
          </a:p>
          <a:p>
            <a:pPr indent="-317500" lvl="0" marL="457200" rtl="0" algn="l">
              <a:spcBef>
                <a:spcPts val="1200"/>
              </a:spcBef>
              <a:spcAft>
                <a:spcPts val="0"/>
              </a:spcAft>
              <a:buSzPts val="1400"/>
              <a:buAutoNum type="arabicPeriod"/>
            </a:pPr>
            <a:r>
              <a:rPr b="1" lang="en">
                <a:solidFill>
                  <a:schemeClr val="accent4"/>
                </a:solidFill>
              </a:rPr>
              <a:t>Category Definition: </a:t>
            </a:r>
            <a:r>
              <a:rPr lang="en"/>
              <a:t>Establishes broad classes under which data can be grouped.</a:t>
            </a:r>
            <a:endParaRPr/>
          </a:p>
          <a:p>
            <a:pPr indent="-317500" lvl="0" marL="457200" rtl="0" algn="l">
              <a:spcBef>
                <a:spcPts val="0"/>
              </a:spcBef>
              <a:spcAft>
                <a:spcPts val="0"/>
              </a:spcAft>
              <a:buSzPts val="1400"/>
              <a:buAutoNum type="arabicPeriod"/>
            </a:pPr>
            <a:r>
              <a:rPr b="1" lang="en">
                <a:solidFill>
                  <a:schemeClr val="accent4"/>
                </a:solidFill>
              </a:rPr>
              <a:t>Hierarchical Structure: </a:t>
            </a:r>
            <a:r>
              <a:rPr lang="en"/>
              <a:t>Organizes data in a tree-like structure, starting from general categories and moving to more specific subcategories.</a:t>
            </a:r>
            <a:endParaRPr/>
          </a:p>
          <a:p>
            <a:pPr indent="-317500" lvl="0" marL="457200" rtl="0" algn="l">
              <a:spcBef>
                <a:spcPts val="0"/>
              </a:spcBef>
              <a:spcAft>
                <a:spcPts val="0"/>
              </a:spcAft>
              <a:buSzPts val="1400"/>
              <a:buAutoNum type="arabicPeriod"/>
            </a:pPr>
            <a:r>
              <a:rPr b="1" lang="en">
                <a:solidFill>
                  <a:schemeClr val="accent4"/>
                </a:solidFill>
              </a:rPr>
              <a:t>Metadata Annotation: </a:t>
            </a:r>
            <a:r>
              <a:rPr lang="en"/>
              <a:t>Adds descriptive tags or labels to data for easier retrieval and understanding.</a:t>
            </a:r>
            <a:endParaRPr/>
          </a:p>
          <a:p>
            <a:pPr indent="-317500" lvl="0" marL="457200" rtl="0" algn="l">
              <a:spcBef>
                <a:spcPts val="0"/>
              </a:spcBef>
              <a:spcAft>
                <a:spcPts val="0"/>
              </a:spcAft>
              <a:buSzPts val="1400"/>
              <a:buAutoNum type="arabicPeriod"/>
            </a:pPr>
            <a:r>
              <a:rPr b="1" lang="en">
                <a:solidFill>
                  <a:schemeClr val="accent4"/>
                </a:solidFill>
              </a:rPr>
              <a:t>Standardization: </a:t>
            </a:r>
            <a:r>
              <a:rPr lang="en"/>
              <a:t>Ensures that the taxonomy uses consistent naming conventions, definitions, and criteria for classification.</a:t>
            </a:r>
            <a:endParaRPr/>
          </a:p>
          <a:p>
            <a:pPr indent="-317500" lvl="0" marL="457200" rtl="0" algn="l">
              <a:spcBef>
                <a:spcPts val="0"/>
              </a:spcBef>
              <a:spcAft>
                <a:spcPts val="0"/>
              </a:spcAft>
              <a:buSzPts val="1400"/>
              <a:buAutoNum type="arabicPeriod"/>
            </a:pPr>
            <a:r>
              <a:rPr b="1" lang="en">
                <a:solidFill>
                  <a:schemeClr val="accent4"/>
                </a:solidFill>
              </a:rPr>
              <a:t>Faceted Classification: </a:t>
            </a:r>
            <a:r>
              <a:rPr lang="en"/>
              <a:t>Allows for the use of multiple dimensions or attributes for sorting and categorizing data.</a:t>
            </a:r>
            <a:endParaRPr/>
          </a:p>
        </p:txBody>
      </p:sp>
      <p:pic>
        <p:nvPicPr>
          <p:cNvPr id="129" name="Google Shape;129;p24"/>
          <p:cNvPicPr preferRelativeResize="0"/>
          <p:nvPr/>
        </p:nvPicPr>
        <p:blipFill rotWithShape="1">
          <a:blip r:embed="rId3">
            <a:alphaModFix/>
          </a:blip>
          <a:srcRect b="0" l="0" r="50526" t="50000"/>
          <a:stretch/>
        </p:blipFill>
        <p:spPr>
          <a:xfrm>
            <a:off x="5309599" y="0"/>
            <a:ext cx="3834401"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System</a:t>
            </a:r>
            <a:endParaRPr/>
          </a:p>
        </p:txBody>
      </p:sp>
      <p:sp>
        <p:nvSpPr>
          <p:cNvPr id="135" name="Google Shape;135;p25"/>
          <p:cNvSpPr txBox="1"/>
          <p:nvPr>
            <p:ph idx="1" type="body"/>
          </p:nvPr>
        </p:nvSpPr>
        <p:spPr>
          <a:xfrm>
            <a:off x="0" y="1152475"/>
            <a:ext cx="5170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Classification System refers to a standardized scheme for categorizing and organizing items, often used in libraries or information repositories, to facilitate easy storage, retrieval, and navigation.</a:t>
            </a:r>
            <a:endParaRPr/>
          </a:p>
          <a:p>
            <a:pPr indent="-317500" lvl="0" marL="457200" rtl="0" algn="l">
              <a:spcBef>
                <a:spcPts val="1200"/>
              </a:spcBef>
              <a:spcAft>
                <a:spcPts val="0"/>
              </a:spcAft>
              <a:buSzPts val="1400"/>
              <a:buAutoNum type="arabicPeriod"/>
            </a:pPr>
            <a:r>
              <a:rPr b="1" lang="en">
                <a:solidFill>
                  <a:schemeClr val="accent4"/>
                </a:solidFill>
              </a:rPr>
              <a:t>Categorical Structure: </a:t>
            </a:r>
            <a:r>
              <a:rPr lang="en"/>
              <a:t>Provides a framework of main classes or subjects, often represented by alphanumeric codes or symbols.</a:t>
            </a:r>
            <a:endParaRPr/>
          </a:p>
          <a:p>
            <a:pPr indent="-317500" lvl="0" marL="457200" rtl="0" algn="l">
              <a:spcBef>
                <a:spcPts val="0"/>
              </a:spcBef>
              <a:spcAft>
                <a:spcPts val="0"/>
              </a:spcAft>
              <a:buSzPts val="1400"/>
              <a:buAutoNum type="arabicPeriod"/>
            </a:pPr>
            <a:r>
              <a:rPr b="1" lang="en">
                <a:solidFill>
                  <a:schemeClr val="accent4"/>
                </a:solidFill>
              </a:rPr>
              <a:t>Hierarchical Levels: </a:t>
            </a:r>
            <a:r>
              <a:rPr lang="en"/>
              <a:t>Organizes items from broad categories down to more specific subcategories or topics.</a:t>
            </a:r>
            <a:endParaRPr/>
          </a:p>
          <a:p>
            <a:pPr indent="-317500" lvl="0" marL="457200" rtl="0" algn="l">
              <a:spcBef>
                <a:spcPts val="0"/>
              </a:spcBef>
              <a:spcAft>
                <a:spcPts val="0"/>
              </a:spcAft>
              <a:buSzPts val="1400"/>
              <a:buAutoNum type="arabicPeriod"/>
            </a:pPr>
            <a:r>
              <a:rPr b="1" lang="en">
                <a:solidFill>
                  <a:schemeClr val="accent4"/>
                </a:solidFill>
              </a:rPr>
              <a:t>Indexing: </a:t>
            </a:r>
            <a:r>
              <a:rPr lang="en"/>
              <a:t>Utilizes specific terms or notations to reference items, making them easy to locate.</a:t>
            </a:r>
            <a:endParaRPr/>
          </a:p>
          <a:p>
            <a:pPr indent="-317500" lvl="0" marL="457200" rtl="0" algn="l">
              <a:spcBef>
                <a:spcPts val="0"/>
              </a:spcBef>
              <a:spcAft>
                <a:spcPts val="0"/>
              </a:spcAft>
              <a:buSzPts val="1400"/>
              <a:buAutoNum type="arabicPeriod"/>
            </a:pPr>
            <a:r>
              <a:rPr b="1" lang="en">
                <a:solidFill>
                  <a:schemeClr val="accent4"/>
                </a:solidFill>
              </a:rPr>
              <a:t>Standard Nomenclature:</a:t>
            </a:r>
            <a:r>
              <a:rPr lang="en"/>
              <a:t> Adheres to a set vocabulary or naming conventions to maintain consistency across the system.</a:t>
            </a:r>
            <a:endParaRPr/>
          </a:p>
          <a:p>
            <a:pPr indent="-317500" lvl="0" marL="457200" rtl="0" algn="l">
              <a:spcBef>
                <a:spcPts val="0"/>
              </a:spcBef>
              <a:spcAft>
                <a:spcPts val="0"/>
              </a:spcAft>
              <a:buSzPts val="1400"/>
              <a:buAutoNum type="arabicPeriod"/>
            </a:pPr>
            <a:r>
              <a:rPr b="1" lang="en">
                <a:solidFill>
                  <a:schemeClr val="accent4"/>
                </a:solidFill>
              </a:rPr>
              <a:t>Cross-Referencing:</a:t>
            </a:r>
            <a:r>
              <a:rPr lang="en"/>
              <a:t> Allows for the linking of related topics or categories, aiding in the discovery of relevant material.</a:t>
            </a:r>
            <a:endParaRPr/>
          </a:p>
        </p:txBody>
      </p:sp>
      <p:pic>
        <p:nvPicPr>
          <p:cNvPr id="136" name="Google Shape;136;p25"/>
          <p:cNvPicPr preferRelativeResize="0"/>
          <p:nvPr/>
        </p:nvPicPr>
        <p:blipFill rotWithShape="1">
          <a:blip r:embed="rId3">
            <a:alphaModFix/>
          </a:blip>
          <a:srcRect b="50000" l="50347" r="0" t="0"/>
          <a:stretch/>
        </p:blipFill>
        <p:spPr>
          <a:xfrm>
            <a:off x="5295798" y="0"/>
            <a:ext cx="3848200"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Curation</a:t>
            </a:r>
            <a:endParaRPr/>
          </a:p>
        </p:txBody>
      </p:sp>
      <p:sp>
        <p:nvSpPr>
          <p:cNvPr id="142" name="Google Shape;142;p26"/>
          <p:cNvSpPr txBox="1"/>
          <p:nvPr>
            <p:ph idx="1" type="body"/>
          </p:nvPr>
        </p:nvSpPr>
        <p:spPr>
          <a:xfrm>
            <a:off x="0" y="1152475"/>
            <a:ext cx="51435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Curation in library science refers to the activities involved in managing, preserving, and enhancing the usability of data to ensure it remains accessible and useful over time.</a:t>
            </a:r>
            <a:endParaRPr/>
          </a:p>
          <a:p>
            <a:pPr indent="-317500" lvl="0" marL="457200" rtl="0" algn="l">
              <a:spcBef>
                <a:spcPts val="1200"/>
              </a:spcBef>
              <a:spcAft>
                <a:spcPts val="0"/>
              </a:spcAft>
              <a:buSzPts val="1400"/>
              <a:buAutoNum type="arabicPeriod"/>
            </a:pPr>
            <a:r>
              <a:rPr b="1" lang="en">
                <a:solidFill>
                  <a:schemeClr val="accent4"/>
                </a:solidFill>
              </a:rPr>
              <a:t>Data Collection: </a:t>
            </a:r>
            <a:r>
              <a:rPr lang="en"/>
              <a:t>Acquiring and aggregating data from various sources, often with an emphasis on quality and relevance.</a:t>
            </a:r>
            <a:endParaRPr/>
          </a:p>
          <a:p>
            <a:pPr indent="-317500" lvl="0" marL="457200" rtl="0" algn="l">
              <a:spcBef>
                <a:spcPts val="0"/>
              </a:spcBef>
              <a:spcAft>
                <a:spcPts val="0"/>
              </a:spcAft>
              <a:buSzPts val="1400"/>
              <a:buAutoNum type="arabicPeriod"/>
            </a:pPr>
            <a:r>
              <a:rPr b="1" lang="en">
                <a:solidFill>
                  <a:schemeClr val="accent4"/>
                </a:solidFill>
              </a:rPr>
              <a:t>Metadata Creation: </a:t>
            </a:r>
            <a:r>
              <a:rPr lang="en"/>
              <a:t>Adding descriptive information to data to facilitate easy discovery and interpretation.</a:t>
            </a:r>
            <a:endParaRPr/>
          </a:p>
          <a:p>
            <a:pPr indent="-317500" lvl="0" marL="457200" rtl="0" algn="l">
              <a:spcBef>
                <a:spcPts val="0"/>
              </a:spcBef>
              <a:spcAft>
                <a:spcPts val="0"/>
              </a:spcAft>
              <a:buSzPts val="1400"/>
              <a:buAutoNum type="arabicPeriod"/>
            </a:pPr>
            <a:r>
              <a:rPr b="1" lang="en">
                <a:solidFill>
                  <a:schemeClr val="accent4"/>
                </a:solidFill>
              </a:rPr>
              <a:t>Data Validation:</a:t>
            </a:r>
            <a:r>
              <a:rPr lang="en"/>
              <a:t> Ensuring that the data is accurate and reliable, often through verification processes.</a:t>
            </a:r>
            <a:endParaRPr/>
          </a:p>
          <a:p>
            <a:pPr indent="-317500" lvl="0" marL="457200" rtl="0" algn="l">
              <a:spcBef>
                <a:spcPts val="0"/>
              </a:spcBef>
              <a:spcAft>
                <a:spcPts val="0"/>
              </a:spcAft>
              <a:buSzPts val="1400"/>
              <a:buAutoNum type="arabicPeriod"/>
            </a:pPr>
            <a:r>
              <a:rPr b="1" lang="en">
                <a:solidFill>
                  <a:schemeClr val="accent4"/>
                </a:solidFill>
              </a:rPr>
              <a:t>Preservation: </a:t>
            </a:r>
            <a:r>
              <a:rPr lang="en"/>
              <a:t>Implementing strategies to maintain the data's integrity and availability over the long term.</a:t>
            </a:r>
            <a:endParaRPr/>
          </a:p>
          <a:p>
            <a:pPr indent="-317500" lvl="0" marL="457200" rtl="0" algn="l">
              <a:spcBef>
                <a:spcPts val="0"/>
              </a:spcBef>
              <a:spcAft>
                <a:spcPts val="0"/>
              </a:spcAft>
              <a:buSzPts val="1400"/>
              <a:buAutoNum type="arabicPeriod"/>
            </a:pPr>
            <a:r>
              <a:rPr b="1" lang="en">
                <a:solidFill>
                  <a:schemeClr val="accent4"/>
                </a:solidFill>
              </a:rPr>
              <a:t>Access Control:</a:t>
            </a:r>
            <a:r>
              <a:rPr lang="en"/>
              <a:t> Regulating who can view or modify the data, often involving permissions and security measures.</a:t>
            </a:r>
            <a:endParaRPr/>
          </a:p>
        </p:txBody>
      </p:sp>
      <p:pic>
        <p:nvPicPr>
          <p:cNvPr id="143" name="Google Shape;143;p26"/>
          <p:cNvPicPr preferRelativeResize="0"/>
          <p:nvPr/>
        </p:nvPicPr>
        <p:blipFill rotWithShape="1">
          <a:blip r:embed="rId3">
            <a:alphaModFix/>
          </a:blip>
          <a:srcRect b="0" l="0" r="50526" t="50000"/>
          <a:stretch/>
        </p:blipFill>
        <p:spPr>
          <a:xfrm>
            <a:off x="5309599" y="0"/>
            <a:ext cx="3834401"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ETL</a:t>
            </a:r>
            <a:endParaRPr/>
          </a:p>
        </p:txBody>
      </p:sp>
      <p:sp>
        <p:nvSpPr>
          <p:cNvPr id="149" name="Google Shape;149;p27"/>
          <p:cNvSpPr txBox="1"/>
          <p:nvPr>
            <p:ph idx="1" type="body"/>
          </p:nvPr>
        </p:nvSpPr>
        <p:spPr>
          <a:xfrm>
            <a:off x="0" y="1152475"/>
            <a:ext cx="51570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ETL stands for Extract, Transform, Load, and it is a process used in data warehousing to move data from source systems to a central repository.</a:t>
            </a:r>
            <a:endParaRPr/>
          </a:p>
          <a:p>
            <a:pPr indent="-317500" lvl="0" marL="457200" rtl="0" algn="l">
              <a:spcBef>
                <a:spcPts val="1200"/>
              </a:spcBef>
              <a:spcAft>
                <a:spcPts val="0"/>
              </a:spcAft>
              <a:buSzPts val="1400"/>
              <a:buAutoNum type="arabicPeriod"/>
            </a:pPr>
            <a:r>
              <a:rPr b="1" lang="en">
                <a:solidFill>
                  <a:schemeClr val="accent4"/>
                </a:solidFill>
              </a:rPr>
              <a:t>Data Extraction: </a:t>
            </a:r>
            <a:r>
              <a:rPr lang="en"/>
              <a:t>Pulling data from various source systems, which may include databases, files, or external APIs.</a:t>
            </a:r>
            <a:endParaRPr/>
          </a:p>
          <a:p>
            <a:pPr indent="-317500" lvl="0" marL="457200" rtl="0" algn="l">
              <a:spcBef>
                <a:spcPts val="0"/>
              </a:spcBef>
              <a:spcAft>
                <a:spcPts val="0"/>
              </a:spcAft>
              <a:buSzPts val="1400"/>
              <a:buAutoNum type="arabicPeriod"/>
            </a:pPr>
            <a:r>
              <a:rPr b="1" lang="en">
                <a:solidFill>
                  <a:schemeClr val="accent4"/>
                </a:solidFill>
              </a:rPr>
              <a:t>Data Transformation: </a:t>
            </a:r>
            <a:r>
              <a:rPr lang="en"/>
              <a:t>Modifying the extracted data to fit into a desired format or structure, often involving data cleaning, normalization, or aggregation.</a:t>
            </a:r>
            <a:endParaRPr/>
          </a:p>
          <a:p>
            <a:pPr indent="-317500" lvl="0" marL="457200" rtl="0" algn="l">
              <a:spcBef>
                <a:spcPts val="0"/>
              </a:spcBef>
              <a:spcAft>
                <a:spcPts val="0"/>
              </a:spcAft>
              <a:buSzPts val="1400"/>
              <a:buAutoNum type="arabicPeriod"/>
            </a:pPr>
            <a:r>
              <a:rPr b="1" lang="en">
                <a:solidFill>
                  <a:schemeClr val="accent4"/>
                </a:solidFill>
              </a:rPr>
              <a:t>Data Loading: </a:t>
            </a:r>
            <a:r>
              <a:rPr lang="en"/>
              <a:t>Transferring the transformed data into the target database or data warehouse.</a:t>
            </a:r>
            <a:endParaRPr/>
          </a:p>
          <a:p>
            <a:pPr indent="-317500" lvl="0" marL="457200" rtl="0" algn="l">
              <a:spcBef>
                <a:spcPts val="0"/>
              </a:spcBef>
              <a:spcAft>
                <a:spcPts val="0"/>
              </a:spcAft>
              <a:buSzPts val="1400"/>
              <a:buAutoNum type="arabicPeriod"/>
            </a:pPr>
            <a:r>
              <a:rPr b="1" lang="en">
                <a:solidFill>
                  <a:schemeClr val="accent4"/>
                </a:solidFill>
              </a:rPr>
              <a:t>Data Integrity: </a:t>
            </a:r>
            <a:r>
              <a:rPr lang="en"/>
              <a:t>Ensuring that the data remains accurate and consistent throughout the ETL process.</a:t>
            </a:r>
            <a:endParaRPr/>
          </a:p>
          <a:p>
            <a:pPr indent="-317500" lvl="0" marL="457200" rtl="0" algn="l">
              <a:spcBef>
                <a:spcPts val="0"/>
              </a:spcBef>
              <a:spcAft>
                <a:spcPts val="0"/>
              </a:spcAft>
              <a:buSzPts val="1400"/>
              <a:buAutoNum type="arabicPeriod"/>
            </a:pPr>
            <a:r>
              <a:rPr b="1" lang="en">
                <a:solidFill>
                  <a:schemeClr val="accent4"/>
                </a:solidFill>
              </a:rPr>
              <a:t>Batch Processing: </a:t>
            </a:r>
            <a:r>
              <a:rPr lang="en"/>
              <a:t>Often conducted in batch jobs, where large volumes of data are processed in a scheduled manner.</a:t>
            </a:r>
            <a:endParaRPr/>
          </a:p>
        </p:txBody>
      </p:sp>
      <p:pic>
        <p:nvPicPr>
          <p:cNvPr id="150" name="Google Shape;150;p27"/>
          <p:cNvPicPr preferRelativeResize="0"/>
          <p:nvPr/>
        </p:nvPicPr>
        <p:blipFill rotWithShape="1">
          <a:blip r:embed="rId3">
            <a:alphaModFix/>
          </a:blip>
          <a:srcRect b="50000" l="49824" r="0" t="0"/>
          <a:stretch/>
        </p:blipFill>
        <p:spPr>
          <a:xfrm>
            <a:off x="5255100" y="0"/>
            <a:ext cx="3888900"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Foraging</a:t>
            </a:r>
            <a:endParaRPr/>
          </a:p>
        </p:txBody>
      </p:sp>
      <p:sp>
        <p:nvSpPr>
          <p:cNvPr id="156" name="Google Shape;156;p28"/>
          <p:cNvSpPr txBox="1"/>
          <p:nvPr>
            <p:ph idx="1" type="body"/>
          </p:nvPr>
        </p:nvSpPr>
        <p:spPr>
          <a:xfrm>
            <a:off x="0" y="1152475"/>
            <a:ext cx="51774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Information Foraging refers to the set of behaviors and strategies that individuals use to find, gather, and consume information, much like how animals forage for food. Particularly when you have an information need, but not a specific goal.</a:t>
            </a:r>
            <a:endParaRPr/>
          </a:p>
          <a:p>
            <a:pPr indent="-310832" lvl="0" marL="457200" rtl="0" algn="l">
              <a:spcBef>
                <a:spcPts val="1200"/>
              </a:spcBef>
              <a:spcAft>
                <a:spcPts val="0"/>
              </a:spcAft>
              <a:buSzPct val="100000"/>
              <a:buAutoNum type="arabicPeriod"/>
            </a:pPr>
            <a:r>
              <a:rPr b="1" lang="en">
                <a:solidFill>
                  <a:schemeClr val="accent4"/>
                </a:solidFill>
              </a:rPr>
              <a:t>Scent Following:</a:t>
            </a:r>
            <a:r>
              <a:rPr lang="en"/>
              <a:t> Using cues or "information scent" to navigate towards sources of information that are likely to satisfy their needs.</a:t>
            </a:r>
            <a:endParaRPr/>
          </a:p>
          <a:p>
            <a:pPr indent="-310832" lvl="0" marL="457200" rtl="0" algn="l">
              <a:spcBef>
                <a:spcPts val="0"/>
              </a:spcBef>
              <a:spcAft>
                <a:spcPts val="0"/>
              </a:spcAft>
              <a:buSzPct val="100000"/>
              <a:buAutoNum type="arabicPeriod"/>
            </a:pPr>
            <a:r>
              <a:rPr b="1" lang="en">
                <a:solidFill>
                  <a:schemeClr val="accent4"/>
                </a:solidFill>
              </a:rPr>
              <a:t>Patch Model: </a:t>
            </a:r>
            <a:r>
              <a:rPr lang="en"/>
              <a:t>Evaluating the 'richness' of an information source and deciding how long to 'forage' there before moving to another source.</a:t>
            </a:r>
            <a:endParaRPr/>
          </a:p>
          <a:p>
            <a:pPr indent="-310832" lvl="0" marL="457200" rtl="0" algn="l">
              <a:spcBef>
                <a:spcPts val="0"/>
              </a:spcBef>
              <a:spcAft>
                <a:spcPts val="0"/>
              </a:spcAft>
              <a:buSzPct val="100000"/>
              <a:buAutoNum type="arabicPeriod"/>
            </a:pPr>
            <a:r>
              <a:rPr b="1" lang="en">
                <a:solidFill>
                  <a:schemeClr val="accent4"/>
                </a:solidFill>
              </a:rPr>
              <a:t>Cost-Benefit Analysis:</a:t>
            </a:r>
            <a:r>
              <a:rPr lang="en"/>
              <a:t> Weighing the effort required to obtain information against the expected value or utility of that information.</a:t>
            </a:r>
            <a:endParaRPr/>
          </a:p>
          <a:p>
            <a:pPr indent="-310832" lvl="0" marL="457200" rtl="0" algn="l">
              <a:spcBef>
                <a:spcPts val="0"/>
              </a:spcBef>
              <a:spcAft>
                <a:spcPts val="0"/>
              </a:spcAft>
              <a:buSzPct val="100000"/>
              <a:buAutoNum type="arabicPeriod"/>
            </a:pPr>
            <a:r>
              <a:rPr b="1" lang="en">
                <a:solidFill>
                  <a:schemeClr val="accent4"/>
                </a:solidFill>
              </a:rPr>
              <a:t>Adaptive Strategies:</a:t>
            </a:r>
            <a:r>
              <a:rPr lang="en"/>
              <a:t> Modifying search behavior based on past experiences or changes in the information environment.</a:t>
            </a:r>
            <a:endParaRPr/>
          </a:p>
          <a:p>
            <a:pPr indent="-310832" lvl="0" marL="457200" rtl="0" algn="l">
              <a:spcBef>
                <a:spcPts val="0"/>
              </a:spcBef>
              <a:spcAft>
                <a:spcPts val="0"/>
              </a:spcAft>
              <a:buSzPct val="100000"/>
              <a:buAutoNum type="arabicPeriod"/>
            </a:pPr>
            <a:r>
              <a:rPr b="1" lang="en">
                <a:solidFill>
                  <a:schemeClr val="accent4"/>
                </a:solidFill>
              </a:rPr>
              <a:t>Information Diet:</a:t>
            </a:r>
            <a:r>
              <a:rPr lang="en"/>
              <a:t> The selection and consumption of a mix of information types to meet various cognitive or emotional needs.</a:t>
            </a:r>
            <a:endParaRPr/>
          </a:p>
        </p:txBody>
      </p:sp>
      <p:pic>
        <p:nvPicPr>
          <p:cNvPr id="157" name="Google Shape;157;p28"/>
          <p:cNvPicPr preferRelativeResize="0"/>
          <p:nvPr/>
        </p:nvPicPr>
        <p:blipFill rotWithShape="1">
          <a:blip r:embed="rId3">
            <a:alphaModFix/>
          </a:blip>
          <a:srcRect b="0" l="49997" r="0" t="50000"/>
          <a:stretch/>
        </p:blipFill>
        <p:spPr>
          <a:xfrm>
            <a:off x="5268649" y="0"/>
            <a:ext cx="3875349"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Needs</a:t>
            </a:r>
            <a:endParaRPr/>
          </a:p>
        </p:txBody>
      </p:sp>
      <p:sp>
        <p:nvSpPr>
          <p:cNvPr id="163" name="Google Shape;163;p29"/>
          <p:cNvSpPr txBox="1"/>
          <p:nvPr>
            <p:ph idx="1" type="body"/>
          </p:nvPr>
        </p:nvSpPr>
        <p:spPr>
          <a:xfrm>
            <a:off x="0" y="1152475"/>
            <a:ext cx="52047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Information Needs in librarianship refer to the specific types of information that users seek to accomplish certain tasks or solve particular problems, often guiding the services and resources provided by libraries.</a:t>
            </a:r>
            <a:endParaRPr/>
          </a:p>
          <a:p>
            <a:pPr indent="-317500" lvl="0" marL="457200" rtl="0" algn="l">
              <a:spcBef>
                <a:spcPts val="1200"/>
              </a:spcBef>
              <a:spcAft>
                <a:spcPts val="0"/>
              </a:spcAft>
              <a:buSzPts val="1400"/>
              <a:buAutoNum type="arabicPeriod"/>
            </a:pPr>
            <a:r>
              <a:rPr b="1" lang="en">
                <a:solidFill>
                  <a:schemeClr val="accent4"/>
                </a:solidFill>
              </a:rPr>
              <a:t>User Profiling: </a:t>
            </a:r>
            <a:r>
              <a:rPr lang="en"/>
              <a:t>Understanding the demographics, roles, and requirements of library users to better meet their needs.</a:t>
            </a:r>
            <a:endParaRPr/>
          </a:p>
          <a:p>
            <a:pPr indent="-317500" lvl="0" marL="457200" rtl="0" algn="l">
              <a:spcBef>
                <a:spcPts val="0"/>
              </a:spcBef>
              <a:spcAft>
                <a:spcPts val="0"/>
              </a:spcAft>
              <a:buSzPts val="1400"/>
              <a:buAutoNum type="arabicPeriod"/>
            </a:pPr>
            <a:r>
              <a:rPr b="1" lang="en">
                <a:solidFill>
                  <a:schemeClr val="accent4"/>
                </a:solidFill>
              </a:rPr>
              <a:t>Reference Interviews:</a:t>
            </a:r>
            <a:r>
              <a:rPr lang="en"/>
              <a:t> Conducting interviews to identify the specific information requirements of the user.</a:t>
            </a:r>
            <a:endParaRPr/>
          </a:p>
          <a:p>
            <a:pPr indent="-317500" lvl="0" marL="457200" rtl="0" algn="l">
              <a:spcBef>
                <a:spcPts val="0"/>
              </a:spcBef>
              <a:spcAft>
                <a:spcPts val="0"/>
              </a:spcAft>
              <a:buSzPts val="1400"/>
              <a:buAutoNum type="arabicPeriod"/>
            </a:pPr>
            <a:r>
              <a:rPr b="1" lang="en">
                <a:solidFill>
                  <a:schemeClr val="accent4"/>
                </a:solidFill>
              </a:rPr>
              <a:t>Resource Matching: </a:t>
            </a:r>
            <a:r>
              <a:rPr lang="en"/>
              <a:t>Aligning available resources with the identified information needs, whether they be books, databases, or digital collections.</a:t>
            </a:r>
            <a:endParaRPr/>
          </a:p>
          <a:p>
            <a:pPr indent="-317500" lvl="0" marL="457200" rtl="0" algn="l">
              <a:spcBef>
                <a:spcPts val="0"/>
              </a:spcBef>
              <a:spcAft>
                <a:spcPts val="0"/>
              </a:spcAft>
              <a:buSzPts val="1400"/>
              <a:buAutoNum type="arabicPeriod"/>
            </a:pPr>
            <a:r>
              <a:rPr b="1" lang="en">
                <a:solidFill>
                  <a:schemeClr val="accent4"/>
                </a:solidFill>
              </a:rPr>
              <a:t>Information Literacy:</a:t>
            </a:r>
            <a:r>
              <a:rPr lang="en"/>
              <a:t> Educating users on how to locate, evaluate, and use information effectively.</a:t>
            </a:r>
            <a:endParaRPr/>
          </a:p>
          <a:p>
            <a:pPr indent="-317500" lvl="0" marL="457200" rtl="0" algn="l">
              <a:spcBef>
                <a:spcPts val="0"/>
              </a:spcBef>
              <a:spcAft>
                <a:spcPts val="0"/>
              </a:spcAft>
              <a:buSzPts val="1400"/>
              <a:buAutoNum type="arabicPeriod"/>
            </a:pPr>
            <a:r>
              <a:rPr b="1" lang="en">
                <a:solidFill>
                  <a:schemeClr val="accent4"/>
                </a:solidFill>
              </a:rPr>
              <a:t>User-Centered Services:</a:t>
            </a:r>
            <a:r>
              <a:rPr lang="en"/>
              <a:t> Designing library services and systems focused on facilitating the fulfillment of user information needs.</a:t>
            </a:r>
            <a:endParaRPr/>
          </a:p>
        </p:txBody>
      </p:sp>
      <p:pic>
        <p:nvPicPr>
          <p:cNvPr id="164" name="Google Shape;164;p29"/>
          <p:cNvPicPr preferRelativeResize="0"/>
          <p:nvPr/>
        </p:nvPicPr>
        <p:blipFill rotWithShape="1">
          <a:blip r:embed="rId3">
            <a:alphaModFix/>
          </a:blip>
          <a:srcRect b="50000" l="0" r="50176" t="0"/>
          <a:stretch/>
        </p:blipFill>
        <p:spPr>
          <a:xfrm>
            <a:off x="5282450" y="0"/>
            <a:ext cx="3861550"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Practical Implementation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Data-Centric Model</a:t>
            </a:r>
            <a:endParaRPr/>
          </a:p>
        </p:txBody>
      </p:sp>
      <p:sp>
        <p:nvSpPr>
          <p:cNvPr id="175" name="Google Shape;175;p31"/>
          <p:cNvSpPr txBox="1"/>
          <p:nvPr>
            <p:ph idx="1" type="body"/>
          </p:nvPr>
        </p:nvSpPr>
        <p:spPr>
          <a:xfrm>
            <a:off x="0" y="1152475"/>
            <a:ext cx="51570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b="1" lang="en">
                <a:solidFill>
                  <a:schemeClr val="accent4"/>
                </a:solidFill>
              </a:rPr>
              <a:t>Treat all business processes and tasks as information problems</a:t>
            </a:r>
            <a:endParaRPr b="1">
              <a:solidFill>
                <a:schemeClr val="accent4"/>
              </a:solidFill>
            </a:endParaRPr>
          </a:p>
          <a:p>
            <a:pPr indent="-304800" lvl="1" marL="914400" rtl="0" algn="l">
              <a:spcBef>
                <a:spcPts val="0"/>
              </a:spcBef>
              <a:spcAft>
                <a:spcPts val="0"/>
              </a:spcAft>
              <a:buSzPts val="1200"/>
              <a:buAutoNum type="alphaLcPeriod"/>
            </a:pPr>
            <a:r>
              <a:rPr lang="en"/>
              <a:t>You have various information needs for each process or task</a:t>
            </a:r>
            <a:endParaRPr/>
          </a:p>
          <a:p>
            <a:pPr indent="-304800" lvl="1" marL="914400" rtl="0" algn="l">
              <a:spcBef>
                <a:spcPts val="0"/>
              </a:spcBef>
              <a:spcAft>
                <a:spcPts val="0"/>
              </a:spcAft>
              <a:buSzPts val="1200"/>
              <a:buAutoNum type="alphaLcPeriod"/>
            </a:pPr>
            <a:r>
              <a:rPr lang="en"/>
              <a:t>Information comes from various sources</a:t>
            </a:r>
            <a:endParaRPr/>
          </a:p>
          <a:p>
            <a:pPr indent="-304800" lvl="1" marL="914400" rtl="0" algn="l">
              <a:spcBef>
                <a:spcPts val="0"/>
              </a:spcBef>
              <a:spcAft>
                <a:spcPts val="0"/>
              </a:spcAft>
              <a:buSzPts val="1200"/>
              <a:buAutoNum type="alphaLcPeriod"/>
            </a:pPr>
            <a:r>
              <a:rPr lang="en"/>
              <a:t>You perform different transformations on the information</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Information, Thy God</a:t>
            </a:r>
            <a:endParaRPr b="1">
              <a:solidFill>
                <a:schemeClr val="accent4"/>
              </a:solidFill>
            </a:endParaRPr>
          </a:p>
          <a:p>
            <a:pPr indent="-304800" lvl="1" marL="914400" rtl="0" algn="l">
              <a:spcBef>
                <a:spcPts val="0"/>
              </a:spcBef>
              <a:spcAft>
                <a:spcPts val="0"/>
              </a:spcAft>
              <a:buSzPts val="1200"/>
              <a:buAutoNum type="alphaLcPeriod"/>
            </a:pPr>
            <a:r>
              <a:rPr lang="en"/>
              <a:t>Data is the new oil</a:t>
            </a:r>
            <a:endParaRPr/>
          </a:p>
          <a:p>
            <a:pPr indent="-304800" lvl="1" marL="914400" rtl="0" algn="l">
              <a:spcBef>
                <a:spcPts val="0"/>
              </a:spcBef>
              <a:spcAft>
                <a:spcPts val="0"/>
              </a:spcAft>
              <a:buSzPts val="1200"/>
              <a:buAutoNum type="alphaLcPeriod"/>
            </a:pPr>
            <a:r>
              <a:rPr lang="en"/>
              <a:t>AI is just a tool to work on data and information</a:t>
            </a:r>
            <a:endParaRPr/>
          </a:p>
          <a:p>
            <a:pPr indent="-304800" lvl="1" marL="914400" rtl="0" algn="l">
              <a:spcBef>
                <a:spcPts val="0"/>
              </a:spcBef>
              <a:spcAft>
                <a:spcPts val="0"/>
              </a:spcAft>
              <a:buSzPts val="1200"/>
              <a:buAutoNum type="alphaLcPeriod"/>
            </a:pPr>
            <a:r>
              <a:rPr lang="en"/>
              <a:t>Keep it all</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Types of Transformations</a:t>
            </a:r>
            <a:endParaRPr b="1">
              <a:solidFill>
                <a:schemeClr val="accent4"/>
              </a:solidFill>
            </a:endParaRPr>
          </a:p>
          <a:p>
            <a:pPr indent="-304800" lvl="1" marL="914400" rtl="0" algn="l">
              <a:spcBef>
                <a:spcPts val="0"/>
              </a:spcBef>
              <a:spcAft>
                <a:spcPts val="0"/>
              </a:spcAft>
              <a:buSzPts val="1200"/>
              <a:buAutoNum type="alphaLcPeriod"/>
            </a:pPr>
            <a:r>
              <a:rPr lang="en"/>
              <a:t>Shrinking: Summarization, extraction, classification</a:t>
            </a:r>
            <a:endParaRPr/>
          </a:p>
          <a:p>
            <a:pPr indent="-304800" lvl="1" marL="914400" rtl="0" algn="l">
              <a:spcBef>
                <a:spcPts val="0"/>
              </a:spcBef>
              <a:spcAft>
                <a:spcPts val="0"/>
              </a:spcAft>
              <a:buSzPts val="1200"/>
              <a:buAutoNum type="alphaLcPeriod"/>
            </a:pPr>
            <a:r>
              <a:rPr lang="en"/>
              <a:t>Translation: Changing from one format to another</a:t>
            </a:r>
            <a:endParaRPr/>
          </a:p>
          <a:p>
            <a:pPr indent="-304800" lvl="1" marL="914400" rtl="0" algn="l">
              <a:spcBef>
                <a:spcPts val="0"/>
              </a:spcBef>
              <a:spcAft>
                <a:spcPts val="0"/>
              </a:spcAft>
              <a:buSzPts val="1200"/>
              <a:buAutoNum type="alphaLcPeriod"/>
            </a:pPr>
            <a:r>
              <a:rPr lang="en"/>
              <a:t>Expanding: Brainstorming, synthesizing, drafting</a:t>
            </a:r>
            <a:endParaRPr/>
          </a:p>
        </p:txBody>
      </p:sp>
      <p:pic>
        <p:nvPicPr>
          <p:cNvPr id="176" name="Google Shape;176;p31"/>
          <p:cNvPicPr preferRelativeResize="0"/>
          <p:nvPr/>
        </p:nvPicPr>
        <p:blipFill rotWithShape="1">
          <a:blip r:embed="rId3">
            <a:alphaModFix/>
          </a:blip>
          <a:srcRect b="50000" l="0" r="50352" t="0"/>
          <a:stretch/>
        </p:blipFill>
        <p:spPr>
          <a:xfrm>
            <a:off x="5296051" y="0"/>
            <a:ext cx="3847949"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Problem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Search Strategies</a:t>
            </a:r>
            <a:endParaRPr/>
          </a:p>
        </p:txBody>
      </p:sp>
      <p:sp>
        <p:nvSpPr>
          <p:cNvPr id="182" name="Google Shape;182;p32"/>
          <p:cNvSpPr txBox="1"/>
          <p:nvPr>
            <p:ph idx="1" type="body"/>
          </p:nvPr>
        </p:nvSpPr>
        <p:spPr>
          <a:xfrm>
            <a:off x="0" y="1152475"/>
            <a:ext cx="50622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b="1" lang="en">
                <a:solidFill>
                  <a:schemeClr val="accent4"/>
                </a:solidFill>
              </a:rPr>
              <a:t>Vector Search</a:t>
            </a:r>
            <a:endParaRPr b="1">
              <a:solidFill>
                <a:schemeClr val="accent4"/>
              </a:solidFill>
            </a:endParaRPr>
          </a:p>
          <a:p>
            <a:pPr indent="-304800" lvl="1" marL="914400" rtl="0" algn="l">
              <a:spcBef>
                <a:spcPts val="0"/>
              </a:spcBef>
              <a:spcAft>
                <a:spcPts val="0"/>
              </a:spcAft>
              <a:buSzPts val="1200"/>
              <a:buAutoNum type="alphaLcPeriod"/>
            </a:pPr>
            <a:r>
              <a:rPr lang="en"/>
              <a:t>Best used as “Like for like”</a:t>
            </a:r>
            <a:endParaRPr/>
          </a:p>
          <a:p>
            <a:pPr indent="-304800" lvl="1" marL="914400" rtl="0" algn="l">
              <a:spcBef>
                <a:spcPts val="0"/>
              </a:spcBef>
              <a:spcAft>
                <a:spcPts val="0"/>
              </a:spcAft>
              <a:buSzPts val="1200"/>
              <a:buAutoNum type="alphaLcPeriod"/>
            </a:pPr>
            <a:r>
              <a:rPr lang="en"/>
              <a:t>Some vectors do query/document matching</a:t>
            </a:r>
            <a:endParaRPr/>
          </a:p>
          <a:p>
            <a:pPr indent="-304800" lvl="1" marL="914400" rtl="0" algn="l">
              <a:spcBef>
                <a:spcPts val="0"/>
              </a:spcBef>
              <a:spcAft>
                <a:spcPts val="0"/>
              </a:spcAft>
              <a:buSzPts val="1200"/>
              <a:buAutoNum type="alphaLcPeriod"/>
            </a:pPr>
            <a:r>
              <a:rPr lang="en"/>
              <a:t>Not at all like SQL queries</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Knowledge Graphs</a:t>
            </a:r>
            <a:endParaRPr b="1">
              <a:solidFill>
                <a:schemeClr val="accent4"/>
              </a:solidFill>
            </a:endParaRPr>
          </a:p>
          <a:p>
            <a:pPr indent="-304800" lvl="1" marL="914400" rtl="0" algn="l">
              <a:spcBef>
                <a:spcPts val="0"/>
              </a:spcBef>
              <a:spcAft>
                <a:spcPts val="0"/>
              </a:spcAft>
              <a:buSzPts val="1200"/>
              <a:buAutoNum type="alphaLcPeriod"/>
            </a:pPr>
            <a:r>
              <a:rPr lang="en"/>
              <a:t>Create semantic links between all documents</a:t>
            </a:r>
            <a:endParaRPr/>
          </a:p>
          <a:p>
            <a:pPr indent="-304800" lvl="1" marL="914400" rtl="0" algn="l">
              <a:spcBef>
                <a:spcPts val="0"/>
              </a:spcBef>
              <a:spcAft>
                <a:spcPts val="0"/>
              </a:spcAft>
              <a:buSzPts val="1200"/>
              <a:buAutoNum type="alphaLcPeriod"/>
            </a:pPr>
            <a:r>
              <a:rPr lang="en"/>
              <a:t>Think about how Wikipedia links across itself like a web</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Metadata filtering</a:t>
            </a:r>
            <a:endParaRPr b="1">
              <a:solidFill>
                <a:schemeClr val="accent4"/>
              </a:solidFill>
            </a:endParaRPr>
          </a:p>
          <a:p>
            <a:pPr indent="-304800" lvl="1" marL="914400" rtl="0" algn="l">
              <a:spcBef>
                <a:spcPts val="0"/>
              </a:spcBef>
              <a:spcAft>
                <a:spcPts val="0"/>
              </a:spcAft>
              <a:buSzPts val="1200"/>
              <a:buAutoNum type="alphaLcPeriod"/>
            </a:pPr>
            <a:r>
              <a:rPr lang="en"/>
              <a:t>Create additional layers of data and information</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Indexes</a:t>
            </a:r>
            <a:endParaRPr b="1">
              <a:solidFill>
                <a:schemeClr val="accent4"/>
              </a:solidFill>
            </a:endParaRPr>
          </a:p>
          <a:p>
            <a:pPr indent="-304800" lvl="1" marL="914400" rtl="0" algn="l">
              <a:spcBef>
                <a:spcPts val="0"/>
              </a:spcBef>
              <a:spcAft>
                <a:spcPts val="0"/>
              </a:spcAft>
              <a:buSzPts val="1200"/>
              <a:buAutoNum type="alphaLcPeriod"/>
            </a:pPr>
            <a:r>
              <a:rPr lang="en"/>
              <a:t>Create “Table of Contents” that LLM can use</a:t>
            </a:r>
            <a:endParaRPr/>
          </a:p>
          <a:p>
            <a:pPr indent="-304800" lvl="1" marL="914400" rtl="0" algn="l">
              <a:spcBef>
                <a:spcPts val="0"/>
              </a:spcBef>
              <a:spcAft>
                <a:spcPts val="0"/>
              </a:spcAft>
              <a:buSzPts val="1200"/>
              <a:buAutoNum type="alphaLcPeriod"/>
            </a:pPr>
            <a:r>
              <a:rPr lang="en"/>
              <a:t>Allow the LLM to browse for the data it needs</a:t>
            </a:r>
            <a:endParaRPr/>
          </a:p>
        </p:txBody>
      </p:sp>
      <p:pic>
        <p:nvPicPr>
          <p:cNvPr id="183" name="Google Shape;183;p32"/>
          <p:cNvPicPr preferRelativeResize="0"/>
          <p:nvPr/>
        </p:nvPicPr>
        <p:blipFill rotWithShape="1">
          <a:blip r:embed="rId3">
            <a:alphaModFix/>
          </a:blip>
          <a:srcRect b="0" l="49824" r="0" t="50000"/>
          <a:stretch/>
        </p:blipFill>
        <p:spPr>
          <a:xfrm>
            <a:off x="5255100" y="0"/>
            <a:ext cx="3888900"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Gated Process</a:t>
            </a:r>
            <a:endParaRPr/>
          </a:p>
        </p:txBody>
      </p:sp>
      <p:sp>
        <p:nvSpPr>
          <p:cNvPr id="189" name="Google Shape;189;p33"/>
          <p:cNvSpPr txBox="1"/>
          <p:nvPr>
            <p:ph idx="1" type="body"/>
          </p:nvPr>
        </p:nvSpPr>
        <p:spPr>
          <a:xfrm>
            <a:off x="0" y="1152475"/>
            <a:ext cx="5238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a structured and gated workflow for retrieval</a:t>
            </a:r>
            <a:endParaRPr/>
          </a:p>
          <a:p>
            <a:pPr indent="-317500" lvl="0" marL="457200" rtl="0" algn="l">
              <a:spcBef>
                <a:spcPts val="1200"/>
              </a:spcBef>
              <a:spcAft>
                <a:spcPts val="0"/>
              </a:spcAft>
              <a:buClr>
                <a:schemeClr val="accent4"/>
              </a:buClr>
              <a:buSzPts val="1400"/>
              <a:buAutoNum type="arabicPeriod"/>
            </a:pPr>
            <a:r>
              <a:rPr b="1" lang="en">
                <a:solidFill>
                  <a:schemeClr val="accent4"/>
                </a:solidFill>
              </a:rPr>
              <a:t>Information Query</a:t>
            </a:r>
            <a:endParaRPr b="1">
              <a:solidFill>
                <a:schemeClr val="accent4"/>
              </a:solidFill>
            </a:endParaRPr>
          </a:p>
          <a:p>
            <a:pPr indent="-304800" lvl="1" marL="914400" rtl="0" algn="l">
              <a:spcBef>
                <a:spcPts val="0"/>
              </a:spcBef>
              <a:spcAft>
                <a:spcPts val="0"/>
              </a:spcAft>
              <a:buSzPts val="1200"/>
              <a:buAutoNum type="alphaLcPeriod"/>
            </a:pPr>
            <a:r>
              <a:rPr lang="en"/>
              <a:t>What kind of information is needed?</a:t>
            </a:r>
            <a:endParaRPr/>
          </a:p>
          <a:p>
            <a:pPr indent="-304800" lvl="1" marL="914400" rtl="0" algn="l">
              <a:spcBef>
                <a:spcPts val="0"/>
              </a:spcBef>
              <a:spcAft>
                <a:spcPts val="0"/>
              </a:spcAft>
              <a:buSzPts val="1200"/>
              <a:buAutoNum type="alphaLcPeriod"/>
            </a:pPr>
            <a:r>
              <a:rPr lang="en"/>
              <a:t>Where is it?</a:t>
            </a:r>
            <a:endParaRPr/>
          </a:p>
          <a:p>
            <a:pPr indent="-304800" lvl="1" marL="914400" rtl="0" algn="l">
              <a:spcBef>
                <a:spcPts val="0"/>
              </a:spcBef>
              <a:spcAft>
                <a:spcPts val="0"/>
              </a:spcAft>
              <a:buSzPts val="1200"/>
              <a:buAutoNum type="alphaLcPeriod"/>
            </a:pPr>
            <a:r>
              <a:rPr lang="en"/>
              <a:t>What is the context?</a:t>
            </a:r>
            <a:endParaRPr/>
          </a:p>
          <a:p>
            <a:pPr indent="-304800" lvl="1" marL="914400" rtl="0" algn="l">
              <a:spcBef>
                <a:spcPts val="0"/>
              </a:spcBef>
              <a:spcAft>
                <a:spcPts val="0"/>
              </a:spcAft>
              <a:buSzPts val="1200"/>
              <a:buAutoNum type="alphaLcPeriod"/>
            </a:pPr>
            <a:r>
              <a:rPr lang="en"/>
              <a:t>Is the request valid?</a:t>
            </a:r>
            <a:endParaRPr/>
          </a:p>
          <a:p>
            <a:pPr indent="-304800" lvl="1" marL="914400" rtl="0" algn="l">
              <a:spcBef>
                <a:spcPts val="0"/>
              </a:spcBef>
              <a:spcAft>
                <a:spcPts val="0"/>
              </a:spcAft>
              <a:buSzPts val="1200"/>
              <a:buAutoNum type="alphaLcPeriod"/>
            </a:pPr>
            <a:r>
              <a:rPr lang="en"/>
              <a:t>Do I have the information?</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Distill, Extract, Utilize</a:t>
            </a:r>
            <a:endParaRPr b="1">
              <a:solidFill>
                <a:schemeClr val="accent4"/>
              </a:solidFill>
            </a:endParaRPr>
          </a:p>
          <a:p>
            <a:pPr indent="-304800" lvl="1" marL="914400" rtl="0" algn="l">
              <a:spcBef>
                <a:spcPts val="0"/>
              </a:spcBef>
              <a:spcAft>
                <a:spcPts val="0"/>
              </a:spcAft>
              <a:buSzPts val="1200"/>
              <a:buAutoNum type="alphaLcPeriod"/>
            </a:pPr>
            <a:r>
              <a:rPr lang="en"/>
              <a:t>Compile search results</a:t>
            </a:r>
            <a:endParaRPr/>
          </a:p>
          <a:p>
            <a:pPr indent="-304800" lvl="1" marL="914400" rtl="0" algn="l">
              <a:spcBef>
                <a:spcPts val="0"/>
              </a:spcBef>
              <a:spcAft>
                <a:spcPts val="0"/>
              </a:spcAft>
              <a:buSzPts val="1200"/>
              <a:buAutoNum type="alphaLcPeriod"/>
            </a:pPr>
            <a:r>
              <a:rPr lang="en"/>
              <a:t>Extract salient bits</a:t>
            </a:r>
            <a:endParaRPr/>
          </a:p>
          <a:p>
            <a:pPr indent="-304800" lvl="1" marL="914400" rtl="0" algn="l">
              <a:spcBef>
                <a:spcPts val="0"/>
              </a:spcBef>
              <a:spcAft>
                <a:spcPts val="0"/>
              </a:spcAft>
              <a:buSzPts val="1200"/>
              <a:buAutoNum type="alphaLcPeriod"/>
            </a:pPr>
            <a:r>
              <a:rPr lang="en"/>
              <a:t>Salience signals are critical</a:t>
            </a:r>
            <a:endParaRPr/>
          </a:p>
          <a:p>
            <a:pPr indent="-304800" lvl="1" marL="914400" rtl="0" algn="l">
              <a:spcBef>
                <a:spcPts val="0"/>
              </a:spcBef>
              <a:spcAft>
                <a:spcPts val="0"/>
              </a:spcAft>
              <a:buSzPts val="1200"/>
              <a:buAutoNum type="alphaLcPeriod"/>
            </a:pPr>
            <a:r>
              <a:rPr lang="en"/>
              <a:t>Use the LLM to make judgment calls automatically</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Format &amp; Deliver</a:t>
            </a:r>
            <a:endParaRPr b="1">
              <a:solidFill>
                <a:schemeClr val="accent4"/>
              </a:solidFill>
            </a:endParaRPr>
          </a:p>
          <a:p>
            <a:pPr indent="-304800" lvl="1" marL="914400" rtl="0" algn="l">
              <a:spcBef>
                <a:spcPts val="0"/>
              </a:spcBef>
              <a:spcAft>
                <a:spcPts val="0"/>
              </a:spcAft>
              <a:buSzPts val="1200"/>
              <a:buAutoNum type="alphaLcPeriod"/>
            </a:pPr>
            <a:r>
              <a:rPr lang="en"/>
              <a:t>Perform final transformations</a:t>
            </a:r>
            <a:endParaRPr/>
          </a:p>
          <a:p>
            <a:pPr indent="-304800" lvl="1" marL="914400" rtl="0" algn="l">
              <a:spcBef>
                <a:spcPts val="0"/>
              </a:spcBef>
              <a:spcAft>
                <a:spcPts val="0"/>
              </a:spcAft>
              <a:buSzPts val="1200"/>
              <a:buAutoNum type="alphaLcPeriod"/>
            </a:pPr>
            <a:r>
              <a:rPr lang="en"/>
              <a:t>Send the output somewhere</a:t>
            </a:r>
            <a:endParaRPr/>
          </a:p>
        </p:txBody>
      </p:sp>
      <p:pic>
        <p:nvPicPr>
          <p:cNvPr id="190" name="Google Shape;190;p33"/>
          <p:cNvPicPr preferRelativeResize="0"/>
          <p:nvPr/>
        </p:nvPicPr>
        <p:blipFill rotWithShape="1">
          <a:blip r:embed="rId3">
            <a:alphaModFix/>
          </a:blip>
          <a:srcRect b="0" l="50174" r="0" t="50000"/>
          <a:stretch/>
        </p:blipFill>
        <p:spPr>
          <a:xfrm>
            <a:off x="5282249" y="0"/>
            <a:ext cx="3861751"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Assembly Lines</a:t>
            </a:r>
            <a:endParaRPr/>
          </a:p>
        </p:txBody>
      </p:sp>
      <p:sp>
        <p:nvSpPr>
          <p:cNvPr id="196" name="Google Shape;196;p34"/>
          <p:cNvSpPr txBox="1"/>
          <p:nvPr>
            <p:ph idx="1" type="body"/>
          </p:nvPr>
        </p:nvSpPr>
        <p:spPr>
          <a:xfrm>
            <a:off x="0" y="1152475"/>
            <a:ext cx="49602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Think of all business tasks and work products as moving along an assembly line</a:t>
            </a:r>
            <a:endParaRPr/>
          </a:p>
          <a:p>
            <a:pPr indent="-317500" lvl="0" marL="457200" rtl="0" algn="l">
              <a:spcBef>
                <a:spcPts val="1200"/>
              </a:spcBef>
              <a:spcAft>
                <a:spcPts val="0"/>
              </a:spcAft>
              <a:buClr>
                <a:schemeClr val="accent4"/>
              </a:buClr>
              <a:buSzPts val="1400"/>
              <a:buAutoNum type="arabicPeriod"/>
            </a:pPr>
            <a:r>
              <a:rPr b="1" lang="en">
                <a:solidFill>
                  <a:schemeClr val="accent4"/>
                </a:solidFill>
              </a:rPr>
              <a:t>Inputs</a:t>
            </a:r>
            <a:endParaRPr b="1">
              <a:solidFill>
                <a:schemeClr val="accent4"/>
              </a:solidFill>
            </a:endParaRPr>
          </a:p>
          <a:p>
            <a:pPr indent="-304800" lvl="1" marL="914400" rtl="0" algn="l">
              <a:spcBef>
                <a:spcPts val="0"/>
              </a:spcBef>
              <a:spcAft>
                <a:spcPts val="0"/>
              </a:spcAft>
              <a:buSzPts val="1200"/>
              <a:buAutoNum type="alphaLcPeriod"/>
            </a:pPr>
            <a:r>
              <a:rPr lang="en"/>
              <a:t>Where do work items come from?</a:t>
            </a:r>
            <a:endParaRPr/>
          </a:p>
          <a:p>
            <a:pPr indent="-304800" lvl="1" marL="914400" rtl="0" algn="l">
              <a:spcBef>
                <a:spcPts val="0"/>
              </a:spcBef>
              <a:spcAft>
                <a:spcPts val="0"/>
              </a:spcAft>
              <a:buSzPts val="1200"/>
              <a:buAutoNum type="alphaLcPeriod"/>
            </a:pPr>
            <a:r>
              <a:rPr lang="en"/>
              <a:t>Email, calls, bills, API calls?</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Stations</a:t>
            </a:r>
            <a:endParaRPr b="1">
              <a:solidFill>
                <a:schemeClr val="accent4"/>
              </a:solidFill>
            </a:endParaRPr>
          </a:p>
          <a:p>
            <a:pPr indent="-304800" lvl="1" marL="914400" rtl="0" algn="l">
              <a:spcBef>
                <a:spcPts val="0"/>
              </a:spcBef>
              <a:spcAft>
                <a:spcPts val="0"/>
              </a:spcAft>
              <a:buSzPts val="1200"/>
              <a:buAutoNum type="alphaLcPeriod"/>
            </a:pPr>
            <a:r>
              <a:rPr lang="en"/>
              <a:t>Who does what to the work item?</a:t>
            </a:r>
            <a:endParaRPr/>
          </a:p>
          <a:p>
            <a:pPr indent="-304800" lvl="1" marL="914400" rtl="0" algn="l">
              <a:spcBef>
                <a:spcPts val="0"/>
              </a:spcBef>
              <a:spcAft>
                <a:spcPts val="0"/>
              </a:spcAft>
              <a:buSzPts val="1200"/>
              <a:buAutoNum type="alphaLcPeriod"/>
            </a:pPr>
            <a:r>
              <a:rPr lang="en"/>
              <a:t>What tools, data, information, and transformations are needed at each station?</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Interfaces</a:t>
            </a:r>
            <a:endParaRPr b="1">
              <a:solidFill>
                <a:schemeClr val="accent4"/>
              </a:solidFill>
            </a:endParaRPr>
          </a:p>
          <a:p>
            <a:pPr indent="-304800" lvl="1" marL="914400" rtl="0" algn="l">
              <a:spcBef>
                <a:spcPts val="0"/>
              </a:spcBef>
              <a:spcAft>
                <a:spcPts val="0"/>
              </a:spcAft>
              <a:buSzPts val="1200"/>
              <a:buAutoNum type="alphaLcPeriod"/>
            </a:pPr>
            <a:r>
              <a:rPr lang="en"/>
              <a:t>When is a work item handed off to the next station?</a:t>
            </a:r>
            <a:endParaRPr/>
          </a:p>
          <a:p>
            <a:pPr indent="-304800" lvl="1" marL="914400" rtl="0" algn="l">
              <a:spcBef>
                <a:spcPts val="0"/>
              </a:spcBef>
              <a:spcAft>
                <a:spcPts val="0"/>
              </a:spcAft>
              <a:buSzPts val="1200"/>
              <a:buAutoNum type="alphaLcPeriod"/>
            </a:pPr>
            <a:r>
              <a:rPr lang="en"/>
              <a:t>Is it inside or outside the business?</a:t>
            </a:r>
            <a:endParaRPr/>
          </a:p>
          <a:p>
            <a:pPr indent="-304800" lvl="1" marL="914400" rtl="0" algn="l">
              <a:spcBef>
                <a:spcPts val="0"/>
              </a:spcBef>
              <a:spcAft>
                <a:spcPts val="0"/>
              </a:spcAft>
              <a:buSzPts val="1200"/>
              <a:buAutoNum type="alphaLcPeriod"/>
            </a:pPr>
            <a:r>
              <a:rPr lang="en"/>
              <a:t>How do you know its ready?</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Outputs</a:t>
            </a:r>
            <a:endParaRPr b="1">
              <a:solidFill>
                <a:schemeClr val="accent4"/>
              </a:solidFill>
            </a:endParaRPr>
          </a:p>
          <a:p>
            <a:pPr indent="-304800" lvl="1" marL="914400" rtl="0" algn="l">
              <a:spcBef>
                <a:spcPts val="0"/>
              </a:spcBef>
              <a:spcAft>
                <a:spcPts val="0"/>
              </a:spcAft>
              <a:buSzPts val="1200"/>
              <a:buAutoNum type="alphaLcPeriod"/>
            </a:pPr>
            <a:r>
              <a:rPr lang="en"/>
              <a:t>Where does the work item go? What does it look like?</a:t>
            </a:r>
            <a:endParaRPr/>
          </a:p>
          <a:p>
            <a:pPr indent="-304800" lvl="1" marL="914400" rtl="0" algn="l">
              <a:spcBef>
                <a:spcPts val="0"/>
              </a:spcBef>
              <a:spcAft>
                <a:spcPts val="0"/>
              </a:spcAft>
              <a:buSzPts val="1200"/>
              <a:buAutoNum type="alphaLcPeriod"/>
            </a:pPr>
            <a:r>
              <a:rPr lang="en"/>
              <a:t>A bill gets paid, a customer gets served, etc</a:t>
            </a:r>
            <a:endParaRPr/>
          </a:p>
        </p:txBody>
      </p:sp>
      <p:pic>
        <p:nvPicPr>
          <p:cNvPr id="197" name="Google Shape;197;p34"/>
          <p:cNvPicPr preferRelativeResize="0"/>
          <p:nvPr/>
        </p:nvPicPr>
        <p:blipFill rotWithShape="1">
          <a:blip r:embed="rId3">
            <a:alphaModFix/>
          </a:blip>
          <a:srcRect b="0" l="50347" r="0" t="50000"/>
          <a:stretch/>
        </p:blipFill>
        <p:spPr>
          <a:xfrm>
            <a:off x="5295799" y="0"/>
            <a:ext cx="3848200"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You’ve built a chatbot…</a:t>
            </a:r>
            <a:endParaRPr/>
          </a:p>
        </p:txBody>
      </p:sp>
      <p:sp>
        <p:nvSpPr>
          <p:cNvPr id="67" name="Google Shape;67;p15"/>
          <p:cNvSpPr txBox="1"/>
          <p:nvPr>
            <p:ph idx="1" type="body"/>
          </p:nvPr>
        </p:nvSpPr>
        <p:spPr>
          <a:xfrm>
            <a:off x="0" y="1152475"/>
            <a:ext cx="52452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b="1" lang="en">
                <a:solidFill>
                  <a:schemeClr val="accent4"/>
                </a:solidFill>
              </a:rPr>
              <a:t>It can do one-off things well enough</a:t>
            </a:r>
            <a:endParaRPr b="1">
              <a:solidFill>
                <a:schemeClr val="accent4"/>
              </a:solidFill>
            </a:endParaRPr>
          </a:p>
          <a:p>
            <a:pPr indent="-304800" lvl="1" marL="914400" rtl="0" algn="l">
              <a:spcBef>
                <a:spcPts val="0"/>
              </a:spcBef>
              <a:spcAft>
                <a:spcPts val="0"/>
              </a:spcAft>
              <a:buSzPts val="1200"/>
              <a:buAutoNum type="alphaLcPeriod"/>
            </a:pPr>
            <a:r>
              <a:rPr lang="en"/>
              <a:t>Or maybe not, steering chatbots is a subtle art</a:t>
            </a:r>
            <a:endParaRPr/>
          </a:p>
          <a:p>
            <a:pPr indent="-317500" lvl="0" marL="457200" rtl="0" algn="l">
              <a:spcBef>
                <a:spcPts val="0"/>
              </a:spcBef>
              <a:spcAft>
                <a:spcPts val="0"/>
              </a:spcAft>
              <a:buClr>
                <a:schemeClr val="accent4"/>
              </a:buClr>
              <a:buSzPts val="1400"/>
              <a:buAutoNum type="arabicPeriod"/>
            </a:pPr>
            <a:r>
              <a:rPr lang="en">
                <a:solidFill>
                  <a:schemeClr val="accent4"/>
                </a:solidFill>
              </a:rPr>
              <a:t>You maybe even have integrations</a:t>
            </a:r>
            <a:endParaRPr>
              <a:solidFill>
                <a:schemeClr val="accent4"/>
              </a:solidFill>
            </a:endParaRPr>
          </a:p>
          <a:p>
            <a:pPr indent="-304800" lvl="1" marL="914400" rtl="0" algn="l">
              <a:spcBef>
                <a:spcPts val="0"/>
              </a:spcBef>
              <a:spcAft>
                <a:spcPts val="0"/>
              </a:spcAft>
              <a:buSzPts val="1200"/>
              <a:buAutoNum type="alphaLcPeriod"/>
            </a:pPr>
            <a:r>
              <a:rPr lang="en"/>
              <a:t>Prompt injection</a:t>
            </a:r>
            <a:endParaRPr/>
          </a:p>
          <a:p>
            <a:pPr indent="-304800" lvl="1" marL="914400" rtl="0" algn="l">
              <a:spcBef>
                <a:spcPts val="0"/>
              </a:spcBef>
              <a:spcAft>
                <a:spcPts val="0"/>
              </a:spcAft>
              <a:buSzPts val="1200"/>
              <a:buAutoNum type="alphaLcPeriod"/>
            </a:pPr>
            <a:r>
              <a:rPr lang="en"/>
              <a:t>Search augmentation</a:t>
            </a:r>
            <a:endParaRPr/>
          </a:p>
          <a:p>
            <a:pPr indent="-304800" lvl="1" marL="914400" rtl="0" algn="l">
              <a:spcBef>
                <a:spcPts val="0"/>
              </a:spcBef>
              <a:spcAft>
                <a:spcPts val="0"/>
              </a:spcAft>
              <a:buSzPts val="1200"/>
              <a:buAutoNum type="alphaLcPeriod"/>
            </a:pPr>
            <a:r>
              <a:rPr lang="en"/>
              <a:t>API calls</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But… </a:t>
            </a:r>
            <a:endParaRPr b="1">
              <a:solidFill>
                <a:schemeClr val="accent4"/>
              </a:solidFill>
            </a:endParaRPr>
          </a:p>
          <a:p>
            <a:pPr indent="-304800" lvl="1" marL="914400" rtl="0" algn="l">
              <a:spcBef>
                <a:spcPts val="0"/>
              </a:spcBef>
              <a:spcAft>
                <a:spcPts val="0"/>
              </a:spcAft>
              <a:buSzPts val="1200"/>
              <a:buAutoNum type="alphaLcPeriod"/>
            </a:pPr>
            <a:r>
              <a:rPr lang="en"/>
              <a:t>How do you manage window size?</a:t>
            </a:r>
            <a:endParaRPr/>
          </a:p>
          <a:p>
            <a:pPr indent="-304800" lvl="1" marL="914400" rtl="0" algn="l">
              <a:spcBef>
                <a:spcPts val="0"/>
              </a:spcBef>
              <a:spcAft>
                <a:spcPts val="0"/>
              </a:spcAft>
              <a:buSzPts val="1200"/>
              <a:buAutoNum type="alphaLcPeriod"/>
            </a:pPr>
            <a:r>
              <a:rPr lang="en"/>
              <a:t>How do you give it factual grounding?</a:t>
            </a:r>
            <a:endParaRPr/>
          </a:p>
          <a:p>
            <a:pPr indent="-304800" lvl="1" marL="914400" rtl="0" algn="l">
              <a:spcBef>
                <a:spcPts val="0"/>
              </a:spcBef>
              <a:spcAft>
                <a:spcPts val="0"/>
              </a:spcAft>
              <a:buSzPts val="1200"/>
              <a:buAutoNum type="alphaLcPeriod"/>
            </a:pPr>
            <a:r>
              <a:rPr lang="en"/>
              <a:t>How do you prevent hallucination?</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Now you have a sad little lost robot</a:t>
            </a:r>
            <a:endParaRPr/>
          </a:p>
          <a:p>
            <a:pPr indent="-304800" lvl="1" marL="914400" rtl="0" algn="l">
              <a:spcBef>
                <a:spcPts val="0"/>
              </a:spcBef>
              <a:spcAft>
                <a:spcPts val="0"/>
              </a:spcAft>
              <a:buClr>
                <a:schemeClr val="dk1"/>
              </a:buClr>
              <a:buSzPts val="1200"/>
              <a:buAutoNum type="alphaLcPeriod"/>
            </a:pPr>
            <a:r>
              <a:rPr lang="en">
                <a:solidFill>
                  <a:schemeClr val="dk1"/>
                </a:solidFill>
              </a:rPr>
              <a:t>“Father… you built me… and now I am lost…”</a:t>
            </a:r>
            <a:endParaRPr>
              <a:solidFill>
                <a:schemeClr val="dk1"/>
              </a:solidFill>
            </a:endParaRPr>
          </a:p>
        </p:txBody>
      </p:sp>
      <p:pic>
        <p:nvPicPr>
          <p:cNvPr id="68" name="Google Shape;68;p15"/>
          <p:cNvPicPr preferRelativeResize="0"/>
          <p:nvPr/>
        </p:nvPicPr>
        <p:blipFill rotWithShape="1">
          <a:blip r:embed="rId3">
            <a:alphaModFix/>
          </a:blip>
          <a:srcRect b="50000" l="50347" r="0" t="0"/>
          <a:stretch/>
        </p:blipFill>
        <p:spPr>
          <a:xfrm>
            <a:off x="5295798" y="0"/>
            <a:ext cx="3848200"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background</a:t>
            </a:r>
            <a:endParaRPr/>
          </a:p>
        </p:txBody>
      </p:sp>
      <p:sp>
        <p:nvSpPr>
          <p:cNvPr id="74" name="Google Shape;74;p16"/>
          <p:cNvSpPr txBox="1"/>
          <p:nvPr>
            <p:ph idx="1" type="body"/>
          </p:nvPr>
        </p:nvSpPr>
        <p:spPr>
          <a:xfrm>
            <a:off x="0" y="1152475"/>
            <a:ext cx="51300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b="1" lang="en">
                <a:solidFill>
                  <a:schemeClr val="accent4"/>
                </a:solidFill>
              </a:rPr>
              <a:t>Enterprise </a:t>
            </a:r>
            <a:r>
              <a:rPr b="1" lang="en">
                <a:solidFill>
                  <a:schemeClr val="accent4"/>
                </a:solidFill>
              </a:rPr>
              <a:t>IT infrastructure engineer (15 years)</a:t>
            </a:r>
            <a:endParaRPr b="1">
              <a:solidFill>
                <a:schemeClr val="accent4"/>
              </a:solidFill>
            </a:endParaRPr>
          </a:p>
          <a:p>
            <a:pPr indent="-304800" lvl="1" marL="914400" rtl="0" algn="l">
              <a:spcBef>
                <a:spcPts val="0"/>
              </a:spcBef>
              <a:spcAft>
                <a:spcPts val="0"/>
              </a:spcAft>
              <a:buSzPts val="1200"/>
              <a:buAutoNum type="alphaLcPeriod"/>
            </a:pPr>
            <a:r>
              <a:rPr lang="en"/>
              <a:t>Worked with everyone in the enterprise</a:t>
            </a:r>
            <a:endParaRPr/>
          </a:p>
          <a:p>
            <a:pPr indent="-304800" lvl="1" marL="914400" rtl="0" algn="l">
              <a:spcBef>
                <a:spcPts val="0"/>
              </a:spcBef>
              <a:spcAft>
                <a:spcPts val="0"/>
              </a:spcAft>
              <a:buSzPts val="1200"/>
              <a:buAutoNum type="alphaLcPeriod"/>
            </a:pPr>
            <a:r>
              <a:rPr lang="en"/>
              <a:t>Network and security, Database, Enterprise Architects</a:t>
            </a:r>
            <a:endParaRPr/>
          </a:p>
          <a:p>
            <a:pPr indent="-304800" lvl="1" marL="914400" rtl="0" algn="l">
              <a:spcBef>
                <a:spcPts val="0"/>
              </a:spcBef>
              <a:spcAft>
                <a:spcPts val="0"/>
              </a:spcAft>
              <a:buClr>
                <a:schemeClr val="dk1"/>
              </a:buClr>
              <a:buSzPts val="1200"/>
              <a:buAutoNum type="alphaLcPeriod"/>
            </a:pPr>
            <a:r>
              <a:rPr lang="en">
                <a:solidFill>
                  <a:schemeClr val="dk1"/>
                </a:solidFill>
              </a:rPr>
              <a:t>Focus on automation, cloud, virtualization</a:t>
            </a:r>
            <a:endParaRPr>
              <a:solidFill>
                <a:schemeClr val="dk1"/>
              </a:solidFill>
            </a:endParaRPr>
          </a:p>
          <a:p>
            <a:pPr indent="-317500" lvl="0" marL="457200" rtl="0" algn="l">
              <a:spcBef>
                <a:spcPts val="0"/>
              </a:spcBef>
              <a:spcAft>
                <a:spcPts val="0"/>
              </a:spcAft>
              <a:buClr>
                <a:schemeClr val="accent4"/>
              </a:buClr>
              <a:buSzPts val="1400"/>
              <a:buAutoNum type="arabicPeriod"/>
            </a:pPr>
            <a:r>
              <a:rPr b="1" lang="en">
                <a:solidFill>
                  <a:schemeClr val="accent4"/>
                </a:solidFill>
              </a:rPr>
              <a:t>Now I consult on AI product and strategy</a:t>
            </a:r>
            <a:endParaRPr b="1">
              <a:solidFill>
                <a:schemeClr val="accent4"/>
              </a:solidFill>
            </a:endParaRPr>
          </a:p>
          <a:p>
            <a:pPr indent="-304800" lvl="1" marL="914400" rtl="0" algn="l">
              <a:spcBef>
                <a:spcPts val="0"/>
              </a:spcBef>
              <a:spcAft>
                <a:spcPts val="0"/>
              </a:spcAft>
              <a:buSzPts val="1200"/>
              <a:buAutoNum type="alphaLcPeriod"/>
            </a:pPr>
            <a:r>
              <a:rPr lang="en"/>
              <a:t>A bunch of clients asked this all at once</a:t>
            </a:r>
            <a:endParaRPr/>
          </a:p>
          <a:p>
            <a:pPr indent="-304800" lvl="1" marL="914400" rtl="0" algn="l">
              <a:spcBef>
                <a:spcPts val="0"/>
              </a:spcBef>
              <a:spcAft>
                <a:spcPts val="0"/>
              </a:spcAft>
              <a:buSzPts val="1200"/>
              <a:buAutoNum type="alphaLcPeriod"/>
            </a:pPr>
            <a:r>
              <a:rPr lang="en"/>
              <a:t>That tells me it’s resonating with everyone</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Married a librarian</a:t>
            </a:r>
            <a:endParaRPr b="1">
              <a:solidFill>
                <a:schemeClr val="accent4"/>
              </a:solidFill>
            </a:endParaRPr>
          </a:p>
          <a:p>
            <a:pPr indent="-304800" lvl="1" marL="914400" rtl="0" algn="l">
              <a:spcBef>
                <a:spcPts val="0"/>
              </a:spcBef>
              <a:spcAft>
                <a:spcPts val="0"/>
              </a:spcAft>
              <a:buSzPts val="1200"/>
              <a:buAutoNum type="alphaLcPeriod"/>
            </a:pPr>
            <a:r>
              <a:rPr lang="en"/>
              <a:t>WITH OUR POWERS COMBINED</a:t>
            </a:r>
            <a:endParaRPr/>
          </a:p>
          <a:p>
            <a:pPr indent="-304800" lvl="1" marL="914400" rtl="0" algn="l">
              <a:spcBef>
                <a:spcPts val="0"/>
              </a:spcBef>
              <a:spcAft>
                <a:spcPts val="0"/>
              </a:spcAft>
              <a:buSzPts val="1200"/>
              <a:buAutoNum type="alphaLcPeriod"/>
            </a:pPr>
            <a:r>
              <a:rPr lang="en"/>
              <a:t>But seriously, librarians are super underrated</a:t>
            </a:r>
            <a:endParaRPr/>
          </a:p>
          <a:p>
            <a:pPr indent="-304800" lvl="1" marL="914400" rtl="0" algn="l">
              <a:spcBef>
                <a:spcPts val="0"/>
              </a:spcBef>
              <a:spcAft>
                <a:spcPts val="0"/>
              </a:spcAft>
              <a:buClr>
                <a:schemeClr val="dk1"/>
              </a:buClr>
              <a:buSzPts val="1200"/>
              <a:buAutoNum type="alphaLcPeriod"/>
            </a:pPr>
            <a:r>
              <a:rPr lang="en">
                <a:solidFill>
                  <a:schemeClr val="dk1"/>
                </a:solidFill>
              </a:rPr>
              <a:t>“I would totally rock that outfit” - my wife</a:t>
            </a:r>
            <a:endParaRPr>
              <a:solidFill>
                <a:schemeClr val="dk1"/>
              </a:solidFill>
            </a:endParaRPr>
          </a:p>
        </p:txBody>
      </p:sp>
      <p:pic>
        <p:nvPicPr>
          <p:cNvPr id="75" name="Google Shape;75;p16"/>
          <p:cNvPicPr preferRelativeResize="0"/>
          <p:nvPr/>
        </p:nvPicPr>
        <p:blipFill rotWithShape="1">
          <a:blip r:embed="rId3">
            <a:alphaModFix/>
          </a:blip>
          <a:srcRect b="50000" l="0" r="50002" t="0"/>
          <a:stretch/>
        </p:blipFill>
        <p:spPr>
          <a:xfrm>
            <a:off x="5268901" y="0"/>
            <a:ext cx="3875102"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This Info</a:t>
            </a:r>
            <a:endParaRPr/>
          </a:p>
        </p:txBody>
      </p:sp>
      <p:sp>
        <p:nvSpPr>
          <p:cNvPr id="81" name="Google Shape;81;p17"/>
          <p:cNvSpPr txBox="1"/>
          <p:nvPr>
            <p:ph idx="1" type="body"/>
          </p:nvPr>
        </p:nvSpPr>
        <p:spPr>
          <a:xfrm>
            <a:off x="0" y="1152475"/>
            <a:ext cx="52452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b="1" lang="en">
                <a:solidFill>
                  <a:schemeClr val="accent4"/>
                </a:solidFill>
              </a:rPr>
              <a:t>I’m going to give you a ton of concepts from many disciplines</a:t>
            </a:r>
            <a:endParaRPr b="1">
              <a:solidFill>
                <a:schemeClr val="accent4"/>
              </a:solidFill>
            </a:endParaRPr>
          </a:p>
          <a:p>
            <a:pPr indent="-304800" lvl="1" marL="914400" rtl="0" algn="l">
              <a:spcBef>
                <a:spcPts val="0"/>
              </a:spcBef>
              <a:spcAft>
                <a:spcPts val="0"/>
              </a:spcAft>
              <a:buSzPts val="1200"/>
              <a:buAutoNum type="alphaLcPeriod"/>
            </a:pPr>
            <a:r>
              <a:rPr lang="en"/>
              <a:t>Librarianship and Information Science</a:t>
            </a:r>
            <a:endParaRPr/>
          </a:p>
          <a:p>
            <a:pPr indent="-304800" lvl="1" marL="914400" rtl="0" algn="l">
              <a:spcBef>
                <a:spcPts val="0"/>
              </a:spcBef>
              <a:spcAft>
                <a:spcPts val="0"/>
              </a:spcAft>
              <a:buSzPts val="1200"/>
              <a:buAutoNum type="alphaLcPeriod"/>
            </a:pPr>
            <a:r>
              <a:rPr lang="en"/>
              <a:t>Philosophy and Epistemics</a:t>
            </a:r>
            <a:endParaRPr/>
          </a:p>
          <a:p>
            <a:pPr indent="-304800" lvl="1" marL="914400" rtl="0" algn="l">
              <a:spcBef>
                <a:spcPts val="0"/>
              </a:spcBef>
              <a:spcAft>
                <a:spcPts val="0"/>
              </a:spcAft>
              <a:buSzPts val="1200"/>
              <a:buAutoNum type="alphaLcPeriod"/>
            </a:pPr>
            <a:r>
              <a:rPr lang="en"/>
              <a:t>Computer Science and Information Technology</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Your mission, should you choose to accept it…</a:t>
            </a:r>
            <a:endParaRPr b="1">
              <a:solidFill>
                <a:schemeClr val="accent4"/>
              </a:solidFill>
            </a:endParaRPr>
          </a:p>
          <a:p>
            <a:pPr indent="-304800" lvl="1" marL="914400" rtl="0" algn="l">
              <a:spcBef>
                <a:spcPts val="0"/>
              </a:spcBef>
              <a:spcAft>
                <a:spcPts val="0"/>
              </a:spcAft>
              <a:buSzPts val="1200"/>
              <a:buAutoNum type="alphaLcPeriod"/>
            </a:pPr>
            <a:r>
              <a:rPr lang="en"/>
              <a:t>Wrap your head around these concepts</a:t>
            </a:r>
            <a:endParaRPr/>
          </a:p>
          <a:p>
            <a:pPr indent="-304800" lvl="1" marL="914400" rtl="0" algn="l">
              <a:spcBef>
                <a:spcPts val="0"/>
              </a:spcBef>
              <a:spcAft>
                <a:spcPts val="0"/>
              </a:spcAft>
              <a:buSzPts val="1200"/>
              <a:buAutoNum type="alphaLcPeriod"/>
            </a:pPr>
            <a:r>
              <a:rPr lang="en"/>
              <a:t>Merge and synthesize them into new disciplines</a:t>
            </a:r>
            <a:endParaRPr/>
          </a:p>
          <a:p>
            <a:pPr indent="-304800" lvl="1" marL="914400" rtl="0" algn="l">
              <a:spcBef>
                <a:spcPts val="0"/>
              </a:spcBef>
              <a:spcAft>
                <a:spcPts val="0"/>
              </a:spcAft>
              <a:buClr>
                <a:schemeClr val="dk1"/>
              </a:buClr>
              <a:buSzPts val="1200"/>
              <a:buAutoNum type="alphaLcPeriod"/>
            </a:pPr>
            <a:r>
              <a:rPr lang="en">
                <a:solidFill>
                  <a:schemeClr val="dk1"/>
                </a:solidFill>
              </a:rPr>
              <a:t>Integrate them into product design, data design, and so on</a:t>
            </a:r>
            <a:endParaRPr>
              <a:solidFill>
                <a:schemeClr val="dk1"/>
              </a:solidFill>
            </a:endParaRPr>
          </a:p>
          <a:p>
            <a:pPr indent="-317500" lvl="0" marL="457200" rtl="0" algn="l">
              <a:spcBef>
                <a:spcPts val="0"/>
              </a:spcBef>
              <a:spcAft>
                <a:spcPts val="0"/>
              </a:spcAft>
              <a:buClr>
                <a:schemeClr val="accent4"/>
              </a:buClr>
              <a:buSzPts val="1400"/>
              <a:buAutoNum type="arabicPeriod"/>
            </a:pPr>
            <a:r>
              <a:rPr b="1" lang="en">
                <a:solidFill>
                  <a:schemeClr val="accent4"/>
                </a:solidFill>
              </a:rPr>
              <a:t>Stay tuned to the end</a:t>
            </a:r>
            <a:endParaRPr b="1">
              <a:solidFill>
                <a:schemeClr val="accent4"/>
              </a:solidFill>
            </a:endParaRPr>
          </a:p>
          <a:p>
            <a:pPr indent="-304800" lvl="1" marL="914400" rtl="0" algn="l">
              <a:spcBef>
                <a:spcPts val="0"/>
              </a:spcBef>
              <a:spcAft>
                <a:spcPts val="0"/>
              </a:spcAft>
              <a:buSzPts val="1200"/>
              <a:buAutoNum type="alphaLcPeriod"/>
            </a:pPr>
            <a:r>
              <a:rPr lang="en"/>
              <a:t>Practical implementation considerations after the concepts</a:t>
            </a:r>
            <a:endParaRPr/>
          </a:p>
          <a:p>
            <a:pPr indent="-304800" lvl="1" marL="914400" rtl="0" algn="l">
              <a:spcBef>
                <a:spcPts val="0"/>
              </a:spcBef>
              <a:spcAft>
                <a:spcPts val="0"/>
              </a:spcAft>
              <a:buSzPts val="1200"/>
              <a:buAutoNum type="alphaLcPeriod"/>
            </a:pPr>
            <a:r>
              <a:rPr lang="en"/>
              <a:t>Also, download this slide deck on my github</a:t>
            </a:r>
            <a:endParaRPr/>
          </a:p>
          <a:p>
            <a:pPr indent="-304800" lvl="1" marL="914400" rtl="0" algn="l">
              <a:spcBef>
                <a:spcPts val="0"/>
              </a:spcBef>
              <a:spcAft>
                <a:spcPts val="0"/>
              </a:spcAft>
              <a:buClr>
                <a:schemeClr val="dk1"/>
              </a:buClr>
              <a:buSzPts val="1200"/>
              <a:buAutoNum type="alphaLcPeriod"/>
            </a:pPr>
            <a:r>
              <a:rPr lang="en">
                <a:solidFill>
                  <a:schemeClr val="dk1"/>
                </a:solidFill>
              </a:rPr>
              <a:t>Sign up on Patreon, happy to help you out - links in description!</a:t>
            </a:r>
            <a:endParaRPr>
              <a:solidFill>
                <a:schemeClr val="dk1"/>
              </a:solidFill>
            </a:endParaRPr>
          </a:p>
        </p:txBody>
      </p:sp>
      <p:pic>
        <p:nvPicPr>
          <p:cNvPr id="82" name="Google Shape;82;p17"/>
          <p:cNvPicPr preferRelativeResize="0"/>
          <p:nvPr/>
        </p:nvPicPr>
        <p:blipFill rotWithShape="1">
          <a:blip r:embed="rId3">
            <a:alphaModFix/>
          </a:blip>
          <a:srcRect b="49997" l="0" r="50352" t="0"/>
          <a:stretch/>
        </p:blipFill>
        <p:spPr>
          <a:xfrm>
            <a:off x="5296238" y="0"/>
            <a:ext cx="3847764"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Concepts &amp; Solutions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Ontologies</a:t>
            </a:r>
            <a:endParaRPr/>
          </a:p>
        </p:txBody>
      </p:sp>
      <p:sp>
        <p:nvSpPr>
          <p:cNvPr id="93" name="Google Shape;93;p19"/>
          <p:cNvSpPr txBox="1"/>
          <p:nvPr>
            <p:ph idx="1" type="body"/>
          </p:nvPr>
        </p:nvSpPr>
        <p:spPr>
          <a:xfrm>
            <a:off x="0" y="1152475"/>
            <a:ext cx="52725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Data Ontology refers to a structured framework for organizing and defining the relationships between various types of data within a specific domain.</a:t>
            </a:r>
            <a:endParaRPr/>
          </a:p>
          <a:p>
            <a:pPr indent="-317500" lvl="0" marL="457200" rtl="0" algn="l">
              <a:spcBef>
                <a:spcPts val="1200"/>
              </a:spcBef>
              <a:spcAft>
                <a:spcPts val="0"/>
              </a:spcAft>
              <a:buSzPts val="1400"/>
              <a:buAutoNum type="arabicPeriod"/>
            </a:pPr>
            <a:r>
              <a:rPr b="1" lang="en">
                <a:solidFill>
                  <a:schemeClr val="accent4"/>
                </a:solidFill>
              </a:rPr>
              <a:t>Concept Hierarchy:</a:t>
            </a:r>
            <a:r>
              <a:rPr b="1" lang="en"/>
              <a:t> </a:t>
            </a:r>
            <a:r>
              <a:rPr lang="en"/>
              <a:t>Outlines the relationships between broader and more specific concepts within a given domain.</a:t>
            </a:r>
            <a:endParaRPr/>
          </a:p>
          <a:p>
            <a:pPr indent="-317500" lvl="0" marL="457200" rtl="0" algn="l">
              <a:spcBef>
                <a:spcPts val="0"/>
              </a:spcBef>
              <a:spcAft>
                <a:spcPts val="0"/>
              </a:spcAft>
              <a:buSzPts val="1400"/>
              <a:buAutoNum type="arabicPeriod"/>
            </a:pPr>
            <a:r>
              <a:rPr b="1" lang="en">
                <a:solidFill>
                  <a:schemeClr val="accent4"/>
                </a:solidFill>
              </a:rPr>
              <a:t>Data Types:</a:t>
            </a:r>
            <a:r>
              <a:rPr lang="en"/>
              <a:t> Specifies the kinds of data that can exist, such as integers, strings, or custom classes.</a:t>
            </a:r>
            <a:endParaRPr/>
          </a:p>
          <a:p>
            <a:pPr indent="-317500" lvl="0" marL="457200" rtl="0" algn="l">
              <a:spcBef>
                <a:spcPts val="0"/>
              </a:spcBef>
              <a:spcAft>
                <a:spcPts val="0"/>
              </a:spcAft>
              <a:buSzPts val="1400"/>
              <a:buAutoNum type="arabicPeriod"/>
            </a:pPr>
            <a:r>
              <a:rPr b="1" lang="en">
                <a:solidFill>
                  <a:schemeClr val="accent4"/>
                </a:solidFill>
              </a:rPr>
              <a:t>Relationships: </a:t>
            </a:r>
            <a:r>
              <a:rPr lang="en"/>
              <a:t>Defines how different entities and attributes are connected to each other, often through semantic relationships like "is-a" or "has-a."</a:t>
            </a:r>
            <a:endParaRPr/>
          </a:p>
          <a:p>
            <a:pPr indent="-317500" lvl="0" marL="457200" rtl="0" algn="l">
              <a:spcBef>
                <a:spcPts val="0"/>
              </a:spcBef>
              <a:spcAft>
                <a:spcPts val="0"/>
              </a:spcAft>
              <a:buSzPts val="1400"/>
              <a:buAutoNum type="arabicPeriod"/>
            </a:pPr>
            <a:r>
              <a:rPr b="1" lang="en">
                <a:solidFill>
                  <a:schemeClr val="accent4"/>
                </a:solidFill>
              </a:rPr>
              <a:t>Constraints: </a:t>
            </a:r>
            <a:r>
              <a:rPr lang="en"/>
              <a:t>Sets rules that data must adhere to for consistency, such as integrity constraints or data range limits.</a:t>
            </a:r>
            <a:endParaRPr/>
          </a:p>
          <a:p>
            <a:pPr indent="-317500" lvl="0" marL="457200" rtl="0" algn="l">
              <a:spcBef>
                <a:spcPts val="0"/>
              </a:spcBef>
              <a:spcAft>
                <a:spcPts val="0"/>
              </a:spcAft>
              <a:buSzPts val="1400"/>
              <a:buAutoNum type="arabicPeriod"/>
            </a:pPr>
            <a:r>
              <a:rPr b="1" lang="en">
                <a:solidFill>
                  <a:schemeClr val="accent4"/>
                </a:solidFill>
              </a:rPr>
              <a:t>Semantics: </a:t>
            </a:r>
            <a:r>
              <a:rPr lang="en"/>
              <a:t>Provides the meaning behind data points and their relationships, making the ontology meaningful and actionable.</a:t>
            </a:r>
            <a:endParaRPr/>
          </a:p>
        </p:txBody>
      </p:sp>
      <p:pic>
        <p:nvPicPr>
          <p:cNvPr id="94" name="Google Shape;94;p19"/>
          <p:cNvPicPr preferRelativeResize="0"/>
          <p:nvPr/>
        </p:nvPicPr>
        <p:blipFill rotWithShape="1">
          <a:blip r:embed="rId3">
            <a:alphaModFix/>
          </a:blip>
          <a:srcRect b="0" l="50399" r="0" t="50002"/>
          <a:stretch/>
        </p:blipFill>
        <p:spPr>
          <a:xfrm>
            <a:off x="5299576" y="-125"/>
            <a:ext cx="3844423"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Reconciliation &amp; Validation</a:t>
            </a:r>
            <a:endParaRPr/>
          </a:p>
        </p:txBody>
      </p:sp>
      <p:sp>
        <p:nvSpPr>
          <p:cNvPr id="100" name="Google Shape;100;p20"/>
          <p:cNvSpPr txBox="1"/>
          <p:nvPr>
            <p:ph idx="1" type="body"/>
          </p:nvPr>
        </p:nvSpPr>
        <p:spPr>
          <a:xfrm>
            <a:off x="0" y="1152475"/>
            <a:ext cx="51774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Data Reconciliation is the process of ensuring that different sets of data are consistent and accurate when combined or compared, often used in data integration and data management tasks.</a:t>
            </a:r>
            <a:endParaRPr/>
          </a:p>
          <a:p>
            <a:pPr indent="-317500" lvl="0" marL="457200" rtl="0" algn="l">
              <a:spcBef>
                <a:spcPts val="1200"/>
              </a:spcBef>
              <a:spcAft>
                <a:spcPts val="0"/>
              </a:spcAft>
              <a:buSzPts val="1400"/>
              <a:buAutoNum type="arabicPeriod"/>
            </a:pPr>
            <a:r>
              <a:rPr b="1" lang="en">
                <a:solidFill>
                  <a:schemeClr val="accent4"/>
                </a:solidFill>
              </a:rPr>
              <a:t>Data Matching:</a:t>
            </a:r>
            <a:r>
              <a:rPr b="1" lang="en"/>
              <a:t> </a:t>
            </a:r>
            <a:r>
              <a:rPr lang="en"/>
              <a:t>Identifying and aligning similar data records from different sources to create a unified dataset.</a:t>
            </a:r>
            <a:endParaRPr/>
          </a:p>
          <a:p>
            <a:pPr indent="-317500" lvl="0" marL="457200" rtl="0" algn="l">
              <a:spcBef>
                <a:spcPts val="0"/>
              </a:spcBef>
              <a:spcAft>
                <a:spcPts val="0"/>
              </a:spcAft>
              <a:buSzPts val="1400"/>
              <a:buAutoNum type="arabicPeriod"/>
            </a:pPr>
            <a:r>
              <a:rPr b="1" lang="en">
                <a:solidFill>
                  <a:schemeClr val="accent4"/>
                </a:solidFill>
              </a:rPr>
              <a:t>Error Detection: </a:t>
            </a:r>
            <a:r>
              <a:rPr lang="en"/>
              <a:t>Identifying inconsistencies or errors in data sets, such as duplicate entries or missing values.</a:t>
            </a:r>
            <a:endParaRPr/>
          </a:p>
          <a:p>
            <a:pPr indent="-317500" lvl="0" marL="457200" rtl="0" algn="l">
              <a:spcBef>
                <a:spcPts val="0"/>
              </a:spcBef>
              <a:spcAft>
                <a:spcPts val="0"/>
              </a:spcAft>
              <a:buSzPts val="1400"/>
              <a:buAutoNum type="arabicPeriod"/>
            </a:pPr>
            <a:r>
              <a:rPr b="1" lang="en">
                <a:solidFill>
                  <a:schemeClr val="accent4"/>
                </a:solidFill>
              </a:rPr>
              <a:t>Data Cleansing:</a:t>
            </a:r>
            <a:r>
              <a:rPr lang="en"/>
              <a:t> Correcting or removing the identified errors or inconsistencies to improve data quality.</a:t>
            </a:r>
            <a:endParaRPr/>
          </a:p>
          <a:p>
            <a:pPr indent="-317500" lvl="0" marL="457200" rtl="0" algn="l">
              <a:spcBef>
                <a:spcPts val="0"/>
              </a:spcBef>
              <a:spcAft>
                <a:spcPts val="0"/>
              </a:spcAft>
              <a:buSzPts val="1400"/>
              <a:buAutoNum type="arabicPeriod"/>
            </a:pPr>
            <a:r>
              <a:rPr b="1" lang="en">
                <a:solidFill>
                  <a:schemeClr val="accent4"/>
                </a:solidFill>
              </a:rPr>
              <a:t>Data Transformation:</a:t>
            </a:r>
            <a:r>
              <a:rPr lang="en">
                <a:solidFill>
                  <a:schemeClr val="accent4"/>
                </a:solidFill>
              </a:rPr>
              <a:t> </a:t>
            </a:r>
            <a:r>
              <a:rPr lang="en"/>
              <a:t>Converting data into a common format or unit to ensure compatibility between different data sets.</a:t>
            </a:r>
            <a:endParaRPr/>
          </a:p>
          <a:p>
            <a:pPr indent="-317500" lvl="0" marL="457200" rtl="0" algn="l">
              <a:spcBef>
                <a:spcPts val="0"/>
              </a:spcBef>
              <a:spcAft>
                <a:spcPts val="0"/>
              </a:spcAft>
              <a:buSzPts val="1400"/>
              <a:buAutoNum type="arabicPeriod"/>
            </a:pPr>
            <a:r>
              <a:rPr b="1" lang="en">
                <a:solidFill>
                  <a:schemeClr val="accent4"/>
                </a:solidFill>
              </a:rPr>
              <a:t>Validation:</a:t>
            </a:r>
            <a:r>
              <a:rPr lang="en">
                <a:solidFill>
                  <a:schemeClr val="accent4"/>
                </a:solidFill>
              </a:rPr>
              <a:t> </a:t>
            </a:r>
            <a:r>
              <a:rPr lang="en"/>
              <a:t>Confirming that the reconciled data set is accurate, often by cross-referencing with a trusted source or using validation rules.</a:t>
            </a:r>
            <a:endParaRPr/>
          </a:p>
        </p:txBody>
      </p:sp>
      <p:pic>
        <p:nvPicPr>
          <p:cNvPr id="101" name="Google Shape;101;p20"/>
          <p:cNvPicPr preferRelativeResize="0"/>
          <p:nvPr/>
        </p:nvPicPr>
        <p:blipFill rotWithShape="1">
          <a:blip r:embed="rId3">
            <a:alphaModFix/>
          </a:blip>
          <a:srcRect b="0" l="50310" r="0" t="50000"/>
          <a:stretch/>
        </p:blipFill>
        <p:spPr>
          <a:xfrm>
            <a:off x="5292775" y="0"/>
            <a:ext cx="3851224"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Factual Grounding</a:t>
            </a:r>
            <a:endParaRPr/>
          </a:p>
        </p:txBody>
      </p:sp>
      <p:sp>
        <p:nvSpPr>
          <p:cNvPr id="107" name="Google Shape;107;p21"/>
          <p:cNvSpPr txBox="1"/>
          <p:nvPr>
            <p:ph idx="1" type="body"/>
          </p:nvPr>
        </p:nvSpPr>
        <p:spPr>
          <a:xfrm>
            <a:off x="0" y="1152475"/>
            <a:ext cx="52182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Factual Grounding refers to the practice of basing statements, theories, or conclusions on verifiable facts and empirical evidence.</a:t>
            </a:r>
            <a:endParaRPr/>
          </a:p>
          <a:p>
            <a:pPr indent="-317500" lvl="0" marL="457200" rtl="0" algn="l">
              <a:spcBef>
                <a:spcPts val="1200"/>
              </a:spcBef>
              <a:spcAft>
                <a:spcPts val="0"/>
              </a:spcAft>
              <a:buSzPts val="1400"/>
              <a:buAutoNum type="arabicPeriod"/>
            </a:pPr>
            <a:r>
              <a:rPr b="1" lang="en">
                <a:solidFill>
                  <a:schemeClr val="accent4"/>
                </a:solidFill>
              </a:rPr>
              <a:t>Data-Driven: </a:t>
            </a:r>
            <a:r>
              <a:rPr lang="en"/>
              <a:t>Relying on quantifiable data to substantiate claims or hypotheses.</a:t>
            </a:r>
            <a:endParaRPr/>
          </a:p>
          <a:p>
            <a:pPr indent="-317500" lvl="0" marL="457200" rtl="0" algn="l">
              <a:spcBef>
                <a:spcPts val="0"/>
              </a:spcBef>
              <a:spcAft>
                <a:spcPts val="0"/>
              </a:spcAft>
              <a:buSzPts val="1400"/>
              <a:buAutoNum type="arabicPeriod"/>
            </a:pPr>
            <a:r>
              <a:rPr b="1" lang="en">
                <a:solidFill>
                  <a:schemeClr val="accent4"/>
                </a:solidFill>
              </a:rPr>
              <a:t>Empirical Evidence:</a:t>
            </a:r>
            <a:r>
              <a:rPr lang="en"/>
              <a:t> Using observed or experimented information as the basis for conclusions.</a:t>
            </a:r>
            <a:endParaRPr/>
          </a:p>
          <a:p>
            <a:pPr indent="-317500" lvl="0" marL="457200" rtl="0" algn="l">
              <a:spcBef>
                <a:spcPts val="0"/>
              </a:spcBef>
              <a:spcAft>
                <a:spcPts val="0"/>
              </a:spcAft>
              <a:buSzPts val="1400"/>
              <a:buAutoNum type="arabicPeriod"/>
            </a:pPr>
            <a:r>
              <a:rPr b="1" lang="en">
                <a:solidFill>
                  <a:schemeClr val="accent4"/>
                </a:solidFill>
              </a:rPr>
              <a:t>Source Verification: </a:t>
            </a:r>
            <a:r>
              <a:rPr lang="en"/>
              <a:t>Cross-referencing information with multiple reliable sources to confirm its validity.</a:t>
            </a:r>
            <a:endParaRPr/>
          </a:p>
          <a:p>
            <a:pPr indent="-317500" lvl="0" marL="457200" rtl="0" algn="l">
              <a:spcBef>
                <a:spcPts val="0"/>
              </a:spcBef>
              <a:spcAft>
                <a:spcPts val="0"/>
              </a:spcAft>
              <a:buSzPts val="1400"/>
              <a:buAutoNum type="arabicPeriod"/>
            </a:pPr>
            <a:r>
              <a:rPr b="1" lang="en">
                <a:solidFill>
                  <a:schemeClr val="accent4"/>
                </a:solidFill>
              </a:rPr>
              <a:t>Logical Consistency: </a:t>
            </a:r>
            <a:r>
              <a:rPr lang="en"/>
              <a:t>Ensuring that statements or theories are coherent and do not contradict established facts or each other.</a:t>
            </a:r>
            <a:endParaRPr/>
          </a:p>
          <a:p>
            <a:pPr indent="-317500" lvl="0" marL="457200" rtl="0" algn="l">
              <a:spcBef>
                <a:spcPts val="0"/>
              </a:spcBef>
              <a:spcAft>
                <a:spcPts val="0"/>
              </a:spcAft>
              <a:buSzPts val="1400"/>
              <a:buAutoNum type="arabicPeriod"/>
            </a:pPr>
            <a:r>
              <a:rPr b="1" lang="en">
                <a:solidFill>
                  <a:schemeClr val="accent4"/>
                </a:solidFill>
              </a:rPr>
              <a:t>Peer Review:</a:t>
            </a:r>
            <a:r>
              <a:rPr lang="en"/>
              <a:t> Subjecting findings or claims to scrutiny by experts in the field to validate their accuracy and reliability.</a:t>
            </a:r>
            <a:endParaRPr/>
          </a:p>
        </p:txBody>
      </p:sp>
      <p:pic>
        <p:nvPicPr>
          <p:cNvPr id="108" name="Google Shape;108;p21"/>
          <p:cNvPicPr preferRelativeResize="0"/>
          <p:nvPr/>
        </p:nvPicPr>
        <p:blipFill rotWithShape="1">
          <a:blip r:embed="rId3">
            <a:alphaModFix/>
          </a:blip>
          <a:srcRect b="50000" l="0" r="50480" t="0"/>
          <a:stretch/>
        </p:blipFill>
        <p:spPr>
          <a:xfrm>
            <a:off x="5306019" y="138"/>
            <a:ext cx="3837973" cy="51433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